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300" r:id="rId3"/>
    <p:sldId id="284" r:id="rId4"/>
    <p:sldId id="301" r:id="rId5"/>
    <p:sldId id="302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293" r:id="rId17"/>
    <p:sldId id="314" r:id="rId18"/>
    <p:sldId id="315" r:id="rId19"/>
    <p:sldId id="316" r:id="rId20"/>
    <p:sldId id="317" r:id="rId21"/>
    <p:sldId id="261" r:id="rId22"/>
  </p:sldIdLst>
  <p:sldSz cx="9144000" cy="6858000" type="screen4x3"/>
  <p:notesSz cx="6858000" cy="9144000"/>
  <p:custDataLst>
    <p:tags r:id="rId2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98" autoAdjust="0"/>
  </p:normalViewPr>
  <p:slideViewPr>
    <p:cSldViewPr>
      <p:cViewPr>
        <p:scale>
          <a:sx n="100" d="100"/>
          <a:sy n="100" d="100"/>
        </p:scale>
        <p:origin x="-194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document?id=70831660&amp;sub=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32403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«Основные требования по заполнению еженедельного мониторинга, отчетной формы № 131 «Сведения о диспансеризации определенных групп взрослого населения».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789040"/>
            <a:ext cx="5328592" cy="2448272"/>
          </a:xfrm>
        </p:spPr>
        <p:txBody>
          <a:bodyPr/>
          <a:lstStyle/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отделом мониторинга здоровья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ГБУЗ «Оренбургский областной центр медицинской профилактики»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Г.В. Хохлова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332656"/>
            <a:ext cx="8856984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/>
              </a:rPr>
              <a:t>ТРЕБОВАНИЯ К ЗАПОЛНЕНИЮ </a:t>
            </a:r>
          </a:p>
          <a:p>
            <a:pPr marL="342900" indent="-34290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 Логический контроль заполнения таб. 2000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значения графы 3 по строкам 01,02,03 = числу прошедших 1 этап (гр.5 строка 4 таб. 1000)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сумма значений граф 3, 4, 5 по строкам 04 (с 06.05.2019 холестерин всем), 05 = гр.5 строка 4 таб. 1000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1" y="1700808"/>
          <a:ext cx="8856984" cy="4230685"/>
        </p:xfrm>
        <a:graphic>
          <a:graphicData uri="http://schemas.openxmlformats.org/drawingml/2006/table">
            <a:tbl>
              <a:tblPr/>
              <a:tblGrid>
                <a:gridCol w="3010099"/>
                <a:gridCol w="638505"/>
                <a:gridCol w="1514170"/>
                <a:gridCol w="1518731"/>
                <a:gridCol w="861983"/>
                <a:gridCol w="1313496"/>
              </a:tblGrid>
              <a:tr h="1759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первом этапе диспансеризации определенных групп взрослого населения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2" marR="8462" marT="8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03"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2" marR="8462" marT="8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2" marR="8462" marT="8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2" marR="8462" marT="8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2" marR="8462" marT="8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62" marR="8462" marT="8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Осмотр, исследование, иное медицинское мероприятие[1] первого этапа диспансеризации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Медицинское мероприятие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Выявлены патологические отклонения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проведено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учтено, выполненных ранее (в предшествующие 12 мес.)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отказы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3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Опрос (анкетирование) на выявление хронических неинфекционных заболеваний, факторов риска их развития, потребления наркотических средств и психотропных веществ без назначения врача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85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Антропометрия (измерение роста стоя, массы тела, окружности талии), расчет индекса массы тела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85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Измерение артериального давления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85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уровня общего холестерина в крови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85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уровня глюкозы в крови экспресс-методом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332656"/>
            <a:ext cx="8856984" cy="230832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/>
              </a:rPr>
              <a:t>ТРЕБОВАНИЯ К ЗАПОЛНЕНИЮ (далее)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342900" indent="-34290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Логический контроль заполнения таб. 2000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значение графы 3 строки 6 = графе 5 строка 1 таб. 1000 + число граждан 39 лет - относительный ССР определяется у  лиц 18-39 лет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значение графы 3 строки 7 = число граждан 40 - 64 года за исключением граждан, имеющих ССЗ, сахарный диабет 2 типа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хрон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почек – определение абсолютного ССР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значение строки 7 графы 6 = сумме строк 10 и 11 по графе 15 таб. 4000</a:t>
            </a:r>
          </a:p>
          <a:p>
            <a:pPr marL="342900" indent="-34290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2674460"/>
          <a:ext cx="8280921" cy="3202812"/>
        </p:xfrm>
        <a:graphic>
          <a:graphicData uri="http://schemas.openxmlformats.org/drawingml/2006/table">
            <a:tbl>
              <a:tblPr/>
              <a:tblGrid>
                <a:gridCol w="2814320"/>
                <a:gridCol w="596977"/>
                <a:gridCol w="1415687"/>
                <a:gridCol w="1419951"/>
                <a:gridCol w="805919"/>
                <a:gridCol w="1228067"/>
              </a:tblGrid>
              <a:tr h="6494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Осмотр, исследование, иное медицинское мероприятие[1] первого этапа диспансеризации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Медицинское мероприятие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Выявлены патологические отклонения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6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учтено, выполненных ранее (в предшествующие 12 мес.)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отказы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5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относительного суммарного сердечно-сосудистого риска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5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абсолютного суммарного сердечно-сосудистого риска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332656"/>
            <a:ext cx="8856984" cy="20621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/>
              </a:rPr>
              <a:t>ТРЕБОВАНИЯ К ЗАПОЛНЕНИЮ </a:t>
            </a:r>
          </a:p>
          <a:p>
            <a:pPr marL="342900" indent="-34290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Логический контроль заполнения таб. 2000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сумма значений граф 3,4,5 по  строкам 9 и 11  не должна быть больше значения строки 4 графы 13 таб. 1000 (числу прошедших 1 этап женщин)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сумма значений граф 3,4,5 по строке 10 = строке 4 графы 5 таб. 1000</a:t>
            </a:r>
          </a:p>
          <a:p>
            <a:pPr marL="342900" indent="-3429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заполняются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данные по строкам 13, 14, 15, 17, 18 по всем графам – исключены из приказа</a:t>
            </a:r>
          </a:p>
          <a:p>
            <a:pPr marL="342900" indent="-3429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   значение строки 20 графы 3 = графе 5 строка 4 таб. 1000 (числу прошедших 1 этап)</a:t>
            </a:r>
          </a:p>
          <a:p>
            <a:pPr marL="342900" indent="-342900"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6" y="2204861"/>
          <a:ext cx="8352926" cy="3961522"/>
        </p:xfrm>
        <a:graphic>
          <a:graphicData uri="http://schemas.openxmlformats.org/drawingml/2006/table">
            <a:tbl>
              <a:tblPr/>
              <a:tblGrid>
                <a:gridCol w="2838791"/>
                <a:gridCol w="602167"/>
                <a:gridCol w="1427998"/>
                <a:gridCol w="1432299"/>
                <a:gridCol w="812925"/>
                <a:gridCol w="1238746"/>
              </a:tblGrid>
              <a:tr h="13681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Сведения о первом этапе диспансеризации определенных групп взрослого населения</a:t>
                      </a:r>
                    </a:p>
                  </a:txBody>
                  <a:tcPr marL="6787" marR="6787" marT="67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" marR="6787" marT="67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815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" marR="6787" marT="67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" marR="6787" marT="67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" marR="6787" marT="67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" marR="6787" marT="67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" marR="6787" marT="67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7" marR="6787" marT="67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Осмотр, исследование, иное медицинское мероприятие[1] первого этапа диспансеризации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Медицинское мероприятие 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Выявлены патологические отклонения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6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проведено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учтено, выполненных ранее (в предшествующие 12 мес.)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отказы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3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Осмотр фельдшером (акушеркой), включая взятие мазка (соскоба) с поверхности шейки матки (наружного маточного зева) и цервикального канала на цитологическое исследование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5087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Флюорография легких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14820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Маммография обеих молочных желез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3905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558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Клинический анализ крови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3116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732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Исследование кала на скрытую кровь иммунохимическим методом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5887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Измерение внутриглазного давления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9218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Прием (осмотр) врача-терапевта[2]</a:t>
                      </a:r>
                    </a:p>
                  </a:txBody>
                  <a:tcPr marL="6787" marR="6787" marT="67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14820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10137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8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787" marR="6787" marT="67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151492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20770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332656"/>
            <a:ext cx="8856984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/>
              </a:rPr>
              <a:t>ТРЕБОВАНИЯ К ЗАПОЛНЕНИЮ </a:t>
            </a:r>
          </a:p>
          <a:p>
            <a:pPr marL="342900" indent="-34290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 Логический контроль заполнения таб. 3000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сумма значений граф 4,5,6 по всем строкам должна быть меньше или = значению графы 3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строки 07 и 10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заполняются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исключены из порядка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строкам 03 и 12 необходимо учесть исследования, проводимые на 1 этапе ЭФГДС – 45 летним  и ПСА для мужчин 45,50,55,60 и 64 лет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2" y="1907252"/>
          <a:ext cx="8928993" cy="4244056"/>
        </p:xfrm>
        <a:graphic>
          <a:graphicData uri="http://schemas.openxmlformats.org/drawingml/2006/table">
            <a:tbl>
              <a:tblPr/>
              <a:tblGrid>
                <a:gridCol w="3488713"/>
                <a:gridCol w="616788"/>
                <a:gridCol w="983009"/>
                <a:gridCol w="1021559"/>
                <a:gridCol w="1021559"/>
                <a:gridCol w="713164"/>
                <a:gridCol w="1084201"/>
              </a:tblGrid>
              <a:tr h="1698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Сведения о втором этапе диспансеризации определенных групп взрослого населения</a:t>
                      </a:r>
                    </a:p>
                  </a:txBody>
                  <a:tcPr marL="6301" marR="6301" marT="6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832">
                <a:tc>
                  <a:txBody>
                    <a:bodyPr/>
                    <a:lstStyle/>
                    <a:p>
                      <a:pPr algn="l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01" marR="6301" marT="6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01" marR="6301" marT="6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Медицинское мероприятие второго этапа диспансеризации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Выявлено показание к дополнительному обследованию  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выполненных медицинских мероприятий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Отказы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Выявлено заболеваний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0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рамках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диспансе-ризации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проведено ранее (в предшествующие 12 мес.) 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8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Дуплексное сканирование брахицефальных артерий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Осмотр (консультация) врачом-неврологом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Эзофагогастродуоденоскопия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Осмотр (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врачом-хирургом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или врачом-урологом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Осмотр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врачом-хирургом или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врачом-колопроктологом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Колоноскопия или ректороманоскопия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Спирометрия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1922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1922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1335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Осмотр (консультация) врачом-акушером-гинекологом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Осмотр (консультация) врачом-оториноларингологом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Анализ крови на уровень содержания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Осмотр (консультация) врачом-офтальмологом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15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Индивидуальное углубленное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1388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1388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6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Групповое профилактическое консультирование (школа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Прием (осмотр) врача-терапевта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3792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3792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3215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8990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8990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6430</a:t>
                      </a:r>
                    </a:p>
                  </a:txBody>
                  <a:tcPr marL="6301" marR="6301" marT="6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332656"/>
            <a:ext cx="8928992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/>
              </a:rPr>
              <a:t>ТРЕБОВАНИЯ К ЗАПОЛНЕНИЮ </a:t>
            </a:r>
          </a:p>
          <a:p>
            <a:pPr marL="342900" indent="-34290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 Логический контроль заполнения таб. 3000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сумма значений графы 4 по строкам 14 и 15  - меньше или = строке 4 графы 6 таб. 1000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значение строки 16 графы 3 = сумме значений строки 7011 и строки 4 графы 6 таб. 1000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значение строки 16 графы 4 =  значению строки 4 графы 6 таб. 1000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значение строки 17 графы 7 должно быть меньше или =  значению строки 12 графы 15 таб. 5001</a:t>
            </a:r>
          </a:p>
          <a:p>
            <a:pPr marL="342900" indent="-342900"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2204863"/>
          <a:ext cx="8712966" cy="3960440"/>
        </p:xfrm>
        <a:graphic>
          <a:graphicData uri="http://schemas.openxmlformats.org/drawingml/2006/table">
            <a:tbl>
              <a:tblPr/>
              <a:tblGrid>
                <a:gridCol w="3404310"/>
                <a:gridCol w="601866"/>
                <a:gridCol w="959226"/>
                <a:gridCol w="996842"/>
                <a:gridCol w="996842"/>
                <a:gridCol w="695910"/>
                <a:gridCol w="1057970"/>
              </a:tblGrid>
              <a:tr h="23496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Сведения о втором этапе диспансеризации определенных групп взрослого населения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713">
                <a:tc>
                  <a:txBody>
                    <a:bodyPr/>
                    <a:lstStyle/>
                    <a:p>
                      <a:pPr algn="l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Медицинское мероприятие второго этапа диспансеризации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Выявлено показание к дополнительному обследованию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выполненных медицинских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Отказы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Выявлено заболеваний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2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рамках диспансе-ризации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проведено ранее (в предшествующие 12 мес.)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7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9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Индивидуальное углубленное профилактическое консультирование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9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Групповое профилактическое консультирование (школа пациента)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Прием (осмотр) врача-терапевта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332657"/>
            <a:ext cx="8856984" cy="227754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7. Логический контроль заполнения таб. 4000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графоклетки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4, 8, 12 по строкам 10 и 11 не заполняются – значение 0</a:t>
            </a:r>
          </a:p>
          <a:p>
            <a:pPr marL="342900" indent="-3429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значение каждой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графоклетки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строк 01-08  по всем графам с 4 по 15 должно быть меньше или = значению числа лиц прошедших 1 этап в соответствии с полом и возрастной группой</a:t>
            </a:r>
          </a:p>
          <a:p>
            <a:pPr marL="342900" indent="-3429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например, фактор риска повышенное АД у мужчин в возрастной группе старше 60 лет равно см. таб. - 521 чел. , при этом в 1000 таб. численность  мужчин в этой возрастной группе,  прошедших 1 этап – 2215 – правильно)</a:t>
            </a:r>
          </a:p>
          <a:p>
            <a:pPr marL="342900" indent="-3429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значение строки 4001  (взято на Д учет в КМП/ОМП или ЦЗ) должно быть меньше или = численности 2 группы здоровья в таб. 7000 (сумма граф 3,4,5,6,7,8 по строке 2) </a:t>
            </a:r>
          </a:p>
          <a:p>
            <a:pPr marL="342900" indent="-342900"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2492896"/>
          <a:ext cx="8640956" cy="4102209"/>
        </p:xfrm>
        <a:graphic>
          <a:graphicData uri="http://schemas.openxmlformats.org/drawingml/2006/table">
            <a:tbl>
              <a:tblPr/>
              <a:tblGrid>
                <a:gridCol w="2610228"/>
                <a:gridCol w="382714"/>
                <a:gridCol w="370754"/>
                <a:gridCol w="385703"/>
                <a:gridCol w="430553"/>
                <a:gridCol w="430553"/>
                <a:gridCol w="382714"/>
                <a:gridCol w="394674"/>
                <a:gridCol w="466431"/>
                <a:gridCol w="466431"/>
                <a:gridCol w="394674"/>
                <a:gridCol w="466431"/>
                <a:gridCol w="526232"/>
                <a:gridCol w="526232"/>
                <a:gridCol w="406632"/>
              </a:tblGrid>
              <a:tr h="491205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Сведения о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выявленных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отдельных факторах риска развития хронических неинфекционных заболеваний, не являющихся заболеваниями,  в соответствии с кодами МКБ-10 [1]</a:t>
                      </a:r>
                    </a:p>
                  </a:txBody>
                  <a:tcPr marL="6645" marR="6645" marT="66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310">
                <a:tc>
                  <a:txBody>
                    <a:bodyPr/>
                    <a:lstStyle/>
                    <a:p>
                      <a:pPr algn="l" fontAlgn="ctr"/>
                      <a:endParaRPr lang="ru-RU" sz="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45" marR="6645" marT="66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45" marR="6645" marT="6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7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Фактора риска (наименование по МКБ-10)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 МКБ-10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– 36 лет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– 60 лет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 60 лет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– 36 лет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– 60 лет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 60 лет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– 36 лет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– 60 лет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 60 лет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7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Повышенный уровень артериального давления 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R03.0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527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3123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Гипергликемия неуточненная (Повышенное содержание глюкозы в крови)  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R73.9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Избыточная масса тела (Анормальная прибавка массы тела)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R63.5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1707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557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588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1108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3408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7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Курение табака (Употребление табака)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Z72.0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Риск пагубного потребления алкоголя (Употребление алкоголя)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Z72.1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3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Риск потребления наркотических средств и психотропных веществ без назначения врача 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Z72.2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Низкая физическая активность 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Z72.3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9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Нерациональное питание 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Z72.4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9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Высокий абсолютный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ССР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Очень высокий абсолютный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ССР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545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366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4FBD085-F6CD-43C7-B25B-B085E22699A4}" type="slidenum">
              <a:rPr lang="ru-RU" altLang="ru-RU">
                <a:solidFill>
                  <a:srgbClr val="898989"/>
                </a:solidFill>
              </a:rPr>
              <a:pPr/>
              <a:t>16</a:t>
            </a:fld>
            <a:endParaRPr lang="ru-RU" altLang="ru-RU">
              <a:solidFill>
                <a:srgbClr val="898989"/>
              </a:solidFill>
            </a:endParaRPr>
          </a:p>
        </p:txBody>
      </p:sp>
      <p:pic>
        <p:nvPicPr>
          <p:cNvPr id="12291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76249"/>
            <a:ext cx="8970963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170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332657"/>
            <a:ext cx="8856984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8. Логический контроль таб. 5000 – общая заболеваемость (независимо от сроков выявления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значение каждой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графоклетки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всех строк по графе 16 должно быть меньше или = графе 15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строка 1.1 или 2.1 меньше или = строке 1 или 2 соответственно, аналогично по строкам 3-10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значение суммы строк 2.2, 2.3 …  -2.13 должно быть меньше или = строке 2.1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число случаев заболеваний графа 15 итоговая строка 12 больше или = численности граждан, относящихся к 3 а и 3 б группам здоровья в таб. 7000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2060847"/>
          <a:ext cx="8496946" cy="3851721"/>
        </p:xfrm>
        <a:graphic>
          <a:graphicData uri="http://schemas.openxmlformats.org/drawingml/2006/table">
            <a:tbl>
              <a:tblPr/>
              <a:tblGrid>
                <a:gridCol w="1705771"/>
                <a:gridCol w="406136"/>
                <a:gridCol w="359720"/>
                <a:gridCol w="429344"/>
                <a:gridCol w="429344"/>
                <a:gridCol w="429344"/>
                <a:gridCol w="429344"/>
                <a:gridCol w="440947"/>
                <a:gridCol w="452552"/>
                <a:gridCol w="452552"/>
                <a:gridCol w="406136"/>
                <a:gridCol w="440947"/>
                <a:gridCol w="443848"/>
                <a:gridCol w="394533"/>
                <a:gridCol w="638214"/>
                <a:gridCol w="638214"/>
              </a:tblGrid>
              <a:tr h="167413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Сведения о выявленных при проведении диспансеризации заболеваниях (случаев)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83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3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Заболевание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стро-ки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 МКБ-10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5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– 36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– 60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 60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– 36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– 60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 60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– 36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– 60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 60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Установлено диспансерное наблюдение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Некоторые инфекционные и паразитарные болезни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А00-В99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 туберкулез </a:t>
                      </a:r>
                    </a:p>
                  </a:txBody>
                  <a:tcPr marL="59635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А15-А19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5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Новообразования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C00-D48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6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 злокачественные новообразования и новообразования in situ</a:t>
                      </a:r>
                    </a:p>
                  </a:txBody>
                  <a:tcPr marL="59635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C00- D09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7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 пищевода </a:t>
                      </a:r>
                    </a:p>
                  </a:txBody>
                  <a:tcPr marL="59635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С15,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D00.1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7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них в 1-2 стадии</a:t>
                      </a:r>
                    </a:p>
                  </a:txBody>
                  <a:tcPr marL="238539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2.2.1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7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желудка </a:t>
                      </a:r>
                    </a:p>
                  </a:txBody>
                  <a:tcPr marL="59635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С16,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D00.2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7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них в 1-2 стадии</a:t>
                      </a:r>
                    </a:p>
                  </a:txBody>
                  <a:tcPr marL="238539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2.3.1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332657"/>
            <a:ext cx="8856984" cy="15388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9. Логический контроль таб. 5001 – впервые выявленная заболеваемость при данной диспансеризации  (см. принцип заполнения 5000 таб.)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значение любой ячейки должно быть меньше или = значению аналогичной в таб. 5000 (см. предыдущий слайд ЗНО по строке 2.1 в 5000 таб. - 59, в аналогичной строке 5001 – 49)</a:t>
            </a:r>
          </a:p>
          <a:p>
            <a:pPr marL="342900" indent="-34290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10. Логический контроль таб. 6000 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тот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учету подлежат случаи предварительных диагнозов, направленные на дополнительное обследование вне рамок диспансеризации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1916832"/>
          <a:ext cx="8496946" cy="3816421"/>
        </p:xfrm>
        <a:graphic>
          <a:graphicData uri="http://schemas.openxmlformats.org/drawingml/2006/table">
            <a:tbl>
              <a:tblPr/>
              <a:tblGrid>
                <a:gridCol w="1705771"/>
                <a:gridCol w="406136"/>
                <a:gridCol w="359720"/>
                <a:gridCol w="429344"/>
                <a:gridCol w="429344"/>
                <a:gridCol w="429344"/>
                <a:gridCol w="429344"/>
                <a:gridCol w="440947"/>
                <a:gridCol w="452552"/>
                <a:gridCol w="452552"/>
                <a:gridCol w="406136"/>
                <a:gridCol w="440947"/>
                <a:gridCol w="443848"/>
                <a:gridCol w="394533"/>
                <a:gridCol w="638214"/>
                <a:gridCol w="638214"/>
              </a:tblGrid>
              <a:tr h="167432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впервые выявленных при проведении диспансеризации заболеваниях (случаев)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434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Заболевание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стро-ки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 МКБ-10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2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– 36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– 60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 60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– 36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– 60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 60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– 36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– 60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 60 лет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Установлено диспансерное наблюдение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0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Некоторые инфекционные и паразитарные болезни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А00-В99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0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 туберкулез </a:t>
                      </a:r>
                    </a:p>
                  </a:txBody>
                  <a:tcPr marL="59635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А15-А19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0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Новообразования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C00-D48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9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 злокачественные новообразования и новообразования in situ</a:t>
                      </a:r>
                    </a:p>
                  </a:txBody>
                  <a:tcPr marL="59635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C00- D09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 пищевода </a:t>
                      </a:r>
                    </a:p>
                  </a:txBody>
                  <a:tcPr marL="59635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С15,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D00.1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них в 1-2 стадии</a:t>
                      </a:r>
                    </a:p>
                  </a:txBody>
                  <a:tcPr marL="238539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2.2.1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желудка </a:t>
                      </a:r>
                    </a:p>
                  </a:txBody>
                  <a:tcPr marL="59635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С16,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D00.2 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них в 1-2 стадии</a:t>
                      </a:r>
                    </a:p>
                  </a:txBody>
                  <a:tcPr marL="238539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2.3.1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332657"/>
            <a:ext cx="8856984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11. Логический контроль таб. 7000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сумма значений графы 3 по строкам 1-4 (мужчины в возрасте 21-36 лет) = значению графы 9 строки 1 таб. 1000, аналогично по графам 4,5 соответствующих возрастных групп, 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сумма значений графы 6 по строкам 1-4 (женщины в возрасте 21-36 лет) = значению графы 13 строки 1 таб. 1000, аналогично по графам 7,8 соответствующих возрастных групп, 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700813"/>
          <a:ext cx="8208911" cy="4342705"/>
        </p:xfrm>
        <a:graphic>
          <a:graphicData uri="http://schemas.openxmlformats.org/drawingml/2006/table">
            <a:tbl>
              <a:tblPr/>
              <a:tblGrid>
                <a:gridCol w="4139330"/>
                <a:gridCol w="609528"/>
                <a:gridCol w="655013"/>
                <a:gridCol w="570105"/>
                <a:gridCol w="509456"/>
                <a:gridCol w="606495"/>
                <a:gridCol w="609528"/>
                <a:gridCol w="509456"/>
              </a:tblGrid>
              <a:tr h="28219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Общие результаты диспансеризации определенных групп взрослого населения</a:t>
                      </a:r>
                    </a:p>
                  </a:txBody>
                  <a:tcPr marL="6886" marR="6886" marT="68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302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86" marR="6886" marT="68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86" marR="6886" marT="68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86" marR="6886" marT="68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86" marR="6886" marT="68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86" marR="6886" marT="68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86" marR="6886" marT="68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86" marR="6886" marT="68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86" marR="6886" marT="68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диспансеризации определенных групп взрослого населения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– 36 лет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– 60 лет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 60 лет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– 36 лет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– 60 лет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 60 лет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Определена I группа состояния здоровья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413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377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395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Определена II группа состояния здоровья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311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307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Определена IIIа группа состояния здоровья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1376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1408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1396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1421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1412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Определена IIIб группа состояния здоровья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499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511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495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513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Назначено лечение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1472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1326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1485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1462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Направлено на дополнительное обследование, не входящее в объем диспансеризации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Направлено для получения специализированной, в том числе высокотехнологичной, медицинской помощи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Направлено на санаторно-курортное лечение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3" y="142852"/>
            <a:ext cx="6938745" cy="587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332657"/>
            <a:ext cx="8856984" cy="230832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11. Логический контроль таб. 7000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сумма строк 7001+ 7002+7003= значению графы 5 строки 4 таб. 1000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строка 7006 и 7007 = 1  МО, и имеет 1 КМП или 1 ОМП у юридического лица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строка 7009 = сумме строк 02-19 графа 5  таб. 2000 + строка 17 графа 6 таб. 3000 (числу отказов на 1 и 2 этапах) 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строка 7011 = числу граждан, направленных на 2 этап и не завершивших 2 этап (строка 7011 + строка 4 графа 6 таб. 1000 = числу направленных на 2 этап)</a:t>
            </a:r>
          </a:p>
          <a:p>
            <a:pPr marL="342900" indent="-342900"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204858"/>
          <a:ext cx="8064896" cy="4081927"/>
        </p:xfrm>
        <a:graphic>
          <a:graphicData uri="http://schemas.openxmlformats.org/drawingml/2006/table">
            <a:tbl>
              <a:tblPr/>
              <a:tblGrid>
                <a:gridCol w="6945278"/>
                <a:gridCol w="609874"/>
                <a:gridCol w="509744"/>
              </a:tblGrid>
              <a:tr h="328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7001 Общее число работающих граждан, прошедших диспансеризацию 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10334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человек.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7002 Общее число неработающих граждан, прошедших диспансеризацию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4486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человек.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7003 Общее число граждан, обучающихся в образовательных организациях по очной форме, прошедших диспансеризацию, 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человек.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73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7006 Общее число медицинских организаций, оказывающих первичную медико-санитарную помощь, принимавших участие в проведении диспансеризации 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человек.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 имеют кабинеты или отделения медицинской профилактики 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человек.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7007 Общее число мобильных медицинских бригад, принимавших участие в проведении диспансеризации 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человек.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7008 Общее число граждан, диспансеризация которых была проведена мобильными медицинскими бригадами, 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человек.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7009 Число письменных отказов от прохождения медицинских мероприятий в рамках диспансеризации 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человек.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7010 Число письменных отказов от прохождения диспансеризации в целом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человек.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7011 Число граждан, прошедших первый этап диспансеризации и не завершивших второй этап диспансеризации, 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человек.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0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7012 Число граждан, проживающих в сельской местности, прошедших диспансеризацию,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человек.</a:t>
                      </a:r>
                    </a:p>
                  </a:txBody>
                  <a:tcPr marL="6886" marR="6886" marT="6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2699792" y="2924944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Спасибо за внимание</a:t>
            </a:r>
            <a:r>
              <a:rPr lang="en-US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1512168"/>
          </a:xfrm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Форма еженедельного мониторинга (новая ее редакция) утверждена распоряжением министерства здравоохранения Оренбургской области от 30.09.2019 № 2239 «О внесении изменений в распоряжение министерства здравоохранения Оренбургской области от 17.07.2019 № 1606»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2204865"/>
          <a:ext cx="8208910" cy="2139339"/>
        </p:xfrm>
        <a:graphic>
          <a:graphicData uri="http://schemas.openxmlformats.org/drawingml/2006/table">
            <a:tbl>
              <a:tblPr/>
              <a:tblGrid>
                <a:gridCol w="1872208"/>
                <a:gridCol w="1006107"/>
                <a:gridCol w="465517"/>
                <a:gridCol w="461362"/>
                <a:gridCol w="417719"/>
                <a:gridCol w="573584"/>
                <a:gridCol w="405250"/>
                <a:gridCol w="656713"/>
                <a:gridCol w="654635"/>
                <a:gridCol w="405250"/>
                <a:gridCol w="498479"/>
                <a:gridCol w="324490"/>
                <a:gridCol w="467596"/>
              </a:tblGrid>
              <a:tr h="420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медицинской организации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всего прикрепленного взрослого населения от 18 лет на 01.01. текущего года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 плану года подлежат ПМО и ДВН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Прошли (чел)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5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ПМО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ДОГВН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ПМО (чел) цель 4.4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ДОГВН (чел), цель 3.5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ДОГВН (чел), цель 3.5а (исследования 1 раз в 2 года с января до 06.05.2019) по оплате ТФОМС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ДОГВН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проведено осмотров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8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(%)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11 (%)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(%)</a:t>
                      </a:r>
                    </a:p>
                  </a:txBody>
                  <a:tcPr marL="4797" marR="4797" marT="4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4509120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графа 7 - формат ячейки процентный, формула: графа  6*100/графа 4</a:t>
            </a:r>
          </a:p>
          <a:p>
            <a:r>
              <a:rPr lang="ru-RU" dirty="0" smtClean="0"/>
              <a:t>графа 11 - формат ячейки процентный, формула: графа 10 *100/графа 5</a:t>
            </a:r>
          </a:p>
          <a:p>
            <a:r>
              <a:rPr lang="ru-RU" dirty="0" smtClean="0"/>
              <a:t>графа 13 - формат ячейки процентный, формула: графа  12*100/графа 3</a:t>
            </a:r>
          </a:p>
          <a:p>
            <a:r>
              <a:rPr lang="ru-RU" b="1" dirty="0" smtClean="0"/>
              <a:t>Внимание ! сумма значений  граф 8 и 9 равна графе 10</a:t>
            </a:r>
          </a:p>
          <a:p>
            <a:r>
              <a:rPr lang="ru-RU" b="1" dirty="0" smtClean="0"/>
              <a:t>                       сумма значений граф 6 и 10 равна графе 12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1080119"/>
          </a:xfrm>
          <a:solidFill>
            <a:schemeClr val="bg2"/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Форма еженедельного мониторинга (новая ее редакция) утверждена распоряжением министерства здравоохранения Оренбургской области от 30.09.2019 № 2239 «О внесении изменений в распоряжение министерства здравоохранения Оренбургской области от 17.07.2019 № 1606»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717032"/>
            <a:ext cx="8136904" cy="230832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 smtClean="0"/>
              <a:t>графа 15 - формат ячейки процентный, формула: графа  14*100/графа 12 </a:t>
            </a:r>
          </a:p>
          <a:p>
            <a:r>
              <a:rPr lang="ru-RU" dirty="0" smtClean="0"/>
              <a:t>графа 17 - формат ячейки процентный, формула: графа  16*100/графа 12</a:t>
            </a:r>
          </a:p>
          <a:p>
            <a:r>
              <a:rPr lang="ru-RU" dirty="0" smtClean="0"/>
              <a:t>графа 21 - формат ячейки процентный, формула: графа  20*100/графа 12 </a:t>
            </a:r>
          </a:p>
          <a:p>
            <a:r>
              <a:rPr lang="ru-RU" dirty="0" smtClean="0"/>
              <a:t>графа 23 - формат ячейки процентный, формула: графа  22*100/графа 12</a:t>
            </a:r>
          </a:p>
          <a:p>
            <a:r>
              <a:rPr lang="ru-RU" b="1" dirty="0" smtClean="0"/>
              <a:t>Внимание ! сумма значений  граф 16, 18, 20, 22 равна графе 12</a:t>
            </a:r>
          </a:p>
          <a:p>
            <a:r>
              <a:rPr lang="ru-RU" dirty="0" smtClean="0"/>
              <a:t>графа 25 - формат ячейки процентный, формула: графа  24*100/графа 10</a:t>
            </a:r>
          </a:p>
          <a:p>
            <a:r>
              <a:rPr lang="ru-RU" dirty="0" smtClean="0"/>
              <a:t>графа 27 - формат ячейки процентный, формула: графа  26*100/графа 24 </a:t>
            </a:r>
          </a:p>
          <a:p>
            <a:r>
              <a:rPr lang="ru-RU" dirty="0" smtClean="0"/>
              <a:t>графа 29 - формат ячейки процентный, формула: графа  28*100/графа 24 </a:t>
            </a:r>
            <a:endParaRPr lang="ru-RU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0" y="1772816"/>
          <a:ext cx="8136907" cy="1872208"/>
        </p:xfrm>
        <a:graphic>
          <a:graphicData uri="http://schemas.openxmlformats.org/drawingml/2006/table">
            <a:tbl>
              <a:tblPr/>
              <a:tblGrid>
                <a:gridCol w="520961"/>
                <a:gridCol w="520961"/>
                <a:gridCol w="458942"/>
                <a:gridCol w="483750"/>
                <a:gridCol w="471345"/>
                <a:gridCol w="496152"/>
                <a:gridCol w="471345"/>
                <a:gridCol w="508556"/>
                <a:gridCol w="471345"/>
                <a:gridCol w="483750"/>
                <a:gridCol w="508556"/>
                <a:gridCol w="520961"/>
                <a:gridCol w="520961"/>
                <a:gridCol w="533363"/>
                <a:gridCol w="595384"/>
                <a:gridCol w="570575"/>
              </a:tblGrid>
              <a:tr h="470524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т.ч.  прошло ПМО и ДОГВН (из графы 12) в трудоспособном возрасте всего (женщины до 55 лет, мужчины до 60 лет)  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Распределено по группам состояния здоровья (чел)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граждан, которые по результатам 1 этапа направлены на 2 этап ДОГВН по целям 3.5 и 3.5а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граждан, завершивших 2 этап ДОГВН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Проведено углубленных профилактических консультирований на 2 этапе ДОГВН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781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</a:t>
                      </a: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</a:t>
                      </a: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 группа 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 группа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 (%)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 (%)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 (%)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 (%)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 (%)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 (%)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 (%)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 (%)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32" marR="4632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1008111"/>
          </a:xfrm>
          <a:solidFill>
            <a:schemeClr val="bg2"/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Форма еженедельного мониторинга (новая ее редакция) утверждена распоряжением министерства здравоохранения Оренбургской области от 30.09.2019 № 2239 «О внесении изменений в распоряжение министерства здравоохранения Оренбургской области от 17.07.2019 № 1606»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717032"/>
            <a:ext cx="8136904" cy="25853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 smtClean="0"/>
              <a:t>графа 31 - формат ячейки процентный, формула: графа  30*100/графа 12 </a:t>
            </a:r>
          </a:p>
          <a:p>
            <a:r>
              <a:rPr lang="ru-RU" dirty="0" smtClean="0"/>
              <a:t>графа 33 - формат ячейки процентный, формула: графа  32*100/графа 12</a:t>
            </a:r>
          </a:p>
          <a:p>
            <a:r>
              <a:rPr lang="ru-RU" dirty="0" smtClean="0"/>
              <a:t>графа 35 - формат ячейки процентный, формула: графа  34*100/графа 12 </a:t>
            </a:r>
          </a:p>
          <a:p>
            <a:r>
              <a:rPr lang="ru-RU" dirty="0" smtClean="0"/>
              <a:t>графа 37 - формат ячейки процентный, формула: графа  36*100/графа 12</a:t>
            </a:r>
          </a:p>
          <a:p>
            <a:r>
              <a:rPr lang="ru-RU" dirty="0" smtClean="0"/>
              <a:t>графа 39 - формат ячейки процентный, формула: графа  38*100/графа 36</a:t>
            </a:r>
          </a:p>
          <a:p>
            <a:r>
              <a:rPr lang="ru-RU" dirty="0" smtClean="0"/>
              <a:t>графа 41 - формат ячейки процентный, формула: графа  40*100/графа 12 </a:t>
            </a:r>
          </a:p>
          <a:p>
            <a:r>
              <a:rPr lang="ru-RU" dirty="0" smtClean="0"/>
              <a:t>графа 45 - формат ячейки процентный, формула: графа  44*100/графа 32</a:t>
            </a:r>
          </a:p>
          <a:p>
            <a:r>
              <a:rPr lang="ru-RU" b="1" dirty="0" smtClean="0"/>
              <a:t>Внимание ! сумма значений  граф 42 и 43 равна графе 40</a:t>
            </a:r>
          </a:p>
          <a:p>
            <a:r>
              <a:rPr lang="ru-RU" dirty="0" smtClean="0"/>
              <a:t> </a:t>
            </a:r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2" y="1484785"/>
          <a:ext cx="8208914" cy="2166869"/>
        </p:xfrm>
        <a:graphic>
          <a:graphicData uri="http://schemas.openxmlformats.org/drawingml/2006/table">
            <a:tbl>
              <a:tblPr/>
              <a:tblGrid>
                <a:gridCol w="432050"/>
                <a:gridCol w="504056"/>
                <a:gridCol w="288032"/>
                <a:gridCol w="648072"/>
                <a:gridCol w="216024"/>
                <a:gridCol w="504056"/>
                <a:gridCol w="288032"/>
                <a:gridCol w="576064"/>
                <a:gridCol w="360040"/>
                <a:gridCol w="432048"/>
                <a:gridCol w="502636"/>
                <a:gridCol w="533303"/>
                <a:gridCol w="966972"/>
                <a:gridCol w="966972"/>
                <a:gridCol w="287830"/>
                <a:gridCol w="702727"/>
              </a:tblGrid>
              <a:tr h="299125">
                <a:tc grid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результатам ПМО и ДОГВН впервые выявлено случаев заболеваний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543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впервые выявлено случаев (абс. ч.)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заболеваний, относящихся к IIIа и IIIб группам здоровья, требующих диспансерного наблюдения (абс. ч.)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т.ч. впервые выявлено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Взято под диспансерное наблюдение из впервые выявленных заболеваний, подлежащих ДН (графа 32 - IIIа и IIIб группы)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716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БСК, впервые выявлено случаев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ЗНО впервые выявлено подтвержденных случаев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1-2 стадии (из графы 36) 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СД всего случаев 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т.ч. из графы 40 СД 1 типа (случаев)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т.ч. из графы 40 СД 2 типа (случаев)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(%)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(%)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(%)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(%)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 (%)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 (%)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(%)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30" marR="42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435280" cy="1224135"/>
          </a:xfrm>
          <a:solidFill>
            <a:schemeClr val="bg2"/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Форма еженедельного мониторинга (новая ее редакция) утверждена распоряжением министерства здравоохранения Оренбургской области от 30.09.2019 № 2239 «О внесении изменений в распоряжение министерства здравоохранения Оренбургской области от 17.07.2019 № 1606»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628800"/>
            <a:ext cx="8496944" cy="511954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ТРЕБОВАНИЯ К ЗАПОЛНЕНИЮ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Таблица заполняется  нарастающим итогом (с 01.01. текущего года по воскресенье отчетной календарной недели)  каждую среду до 14.00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1. численность всего прикрепленного взрослого населения от 18 лет на 01.01. текущего года –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графа 2 обязательна к заполнению, не изменяется в течение года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графы 4, 5 – значения плана по ПМО и ДОГВН закреплены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графа 9 – цель 3.5а число случаев выставлены по оплате ТФОМС за 8 мес. 2019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фактически исследования по этой цели с введением  нового порядка прекратились), строка введена с целью увеличения показателя охвата населения по плану ДОГВН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Внимание ! Сведения вносимые в первую среду следующей за отчетным месяцем должны соответствовать по диспансеризации (цель 3.5) отчетной ф. 131 за отчетный 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(например, 06.11.2019 г. соответствует сведениям за 10 мес. 2019 г.)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графа 28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(проведено УПК на 2 этапе)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должна быть больше,  графы 24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(число направленных на 2 этап),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соответственно процентный формат 29 ячейки – не должен быть больше 100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435280" cy="1008111"/>
          </a:xfrm>
          <a:solidFill>
            <a:schemeClr val="bg2"/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Форма еженедельного мониторинга (новая ее редакция) утверждена распоряжением министерства здравоохранения Оренбургской области от 30.09.2019 № 2239 «О внесении изменений в распоряжение министерства здравоохранения Оренбургской области от 17.07.2019 № 1606»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556792"/>
            <a:ext cx="8496944" cy="507831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графа 30 – всего впервые выявлено случаев заболеваний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первую среду месяца должно соответствовать данным итоговой строки 12 графа 15 таб. 5001 отчетной ф. 131 (если указанные заболевания не выявлены при ПМО)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графа 34 -  впервые выявлено БСК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соответствовать аналогичной строке 7 графа 15 таб. 5001 ф. 131 (если указанные заболевания не выявлены при ПМО)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 внимание!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значение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графы 36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должно соответствовать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строке 2.1 графа 15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таб. 5001 ф. 131–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впервые выявленные, подтвержденные ЗНО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графы 38 (из них 1-2 стадии) должно быть равно сумме строк 2.2.1, 2.3.1 …. 2.13.1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локализации злокачественных новообразований таб. 5001 ф. 131 (если нет других локализаций новообразований с 1-2 стадией)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9. графа 40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должна соответствовать строке 4.1 графа 15 таб. 5001 ф. 131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значения графы 44 должно быть меньше или равно значению графы 32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(взятые на Д учет пациенты из числа подлежащих этому учету в соответствии с заболеванием (приказ МЗ РФ от 29.03.2019 г. № 173н), в 45 графе показатель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может быть больше 100%.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1224135"/>
          </a:xfrm>
          <a:solidFill>
            <a:schemeClr val="bg2"/>
          </a:solidFill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Отраслевая статистическая форма отчетности ф.131 «Сведения о диспансеризации определенных групп взрослого населения» утверждена приказом министерства здравоохранения РФ от 06.03.2015 № 87н </a:t>
            </a:r>
            <a:r>
              <a:rPr lang="ru-RU" sz="3400" dirty="0" smtClean="0">
                <a:hlinkClick r:id="rId2"/>
              </a:rPr>
              <a:t/>
            </a:r>
            <a:br>
              <a:rPr lang="ru-RU" sz="3400" dirty="0" smtClean="0">
                <a:hlinkClick r:id="rId2"/>
              </a:rPr>
            </a:br>
            <a:endParaRPr lang="ru-RU" sz="3400" dirty="0" smtClean="0">
              <a:hlinkClick r:id="rId2"/>
            </a:endParaRPr>
          </a:p>
          <a:p>
            <a:pPr marL="0" indent="0" algn="ctr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44824"/>
            <a:ext cx="8136904" cy="48013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ТРЕБОВАНИЯ К ЗАПОЛНЕНИЮ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Медицинские организации заполняют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ежемесячно, нарастающим итогом, начиная с января текущего года, и до 7 (максимум 10) числа месяца, следующего за отчетным.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Файл экспортируется направляется в соответствии с распоряжением МЗ ОО, бумажный носитель формы подписывается должностным лицом (уполномоченным представителем) медицинской организации и заверяется печатью медицинской организации соответственно.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таблице 1000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указываются сведения о проведении диспансеризации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численность приписного населения соответствующей возрастной группы, подлежащего диспансеризации на 1 января текущего года (18,21,24,27,30,33,36,39 и с 40 лет все), необходимо сформировать 3 возрастные группы подлежащих 21-36, 39-60 и старше 60 лет.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общий план для МО в нашем регионе формирует ТФОМС, необходимо сформировать по тем же 3-м возрастным группам.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332656"/>
            <a:ext cx="8640960" cy="233910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/>
              </a:rPr>
              <a:t>ТРЕБОВАНИЯ К ЗАПОЛНЕНИЮ </a:t>
            </a:r>
          </a:p>
          <a:p>
            <a:pPr marL="342900" indent="-342900" algn="just">
              <a:buAutoNum type="arabicPeriod" startAt="4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Логический контроль заполнения таб. 1000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численность мужчин и женщин по всем графам и строкам соответствует всему населению 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значения графы 3 по всем строкам 1,2,3,4 равна сумме значений граф 7 и 11 по всем строкам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значения графы 4 по всем строкам 1,2,3,4 равна сумме граф 8 и 12 по всем строкам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графа 5 по всем строкам 1,2,3,4 равна сумме граф 9 и 13 по всем строкам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графа 6 по всем строкам 1,2,3,4 равна сумме граф 10 и 14 по всем строкам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сумма значений строк 1,2,3 равна 4 строке в каждой графе 3-14</a:t>
            </a:r>
          </a:p>
          <a:p>
            <a:pPr marL="342900" indent="-342900" algn="just">
              <a:buFontTx/>
              <a:buChar char="-"/>
            </a:pP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03" y="2420886"/>
          <a:ext cx="8712984" cy="3816424"/>
        </p:xfrm>
        <a:graphic>
          <a:graphicData uri="http://schemas.openxmlformats.org/drawingml/2006/table">
            <a:tbl>
              <a:tblPr/>
              <a:tblGrid>
                <a:gridCol w="622356"/>
                <a:gridCol w="622356"/>
                <a:gridCol w="622356"/>
                <a:gridCol w="622356"/>
                <a:gridCol w="622356"/>
                <a:gridCol w="622356"/>
                <a:gridCol w="622356"/>
                <a:gridCol w="622356"/>
                <a:gridCol w="622356"/>
                <a:gridCol w="622356"/>
                <a:gridCol w="622356"/>
                <a:gridCol w="622356"/>
                <a:gridCol w="622356"/>
                <a:gridCol w="622356"/>
              </a:tblGrid>
              <a:tr h="296372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Сведения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проведении диспансеризации определенных групп взрослого населения</a:t>
                      </a:r>
                    </a:p>
                  </a:txBody>
                  <a:tcPr marL="6804" marR="6804" marT="6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943">
                <a:tc>
                  <a:txBody>
                    <a:bodyPr/>
                    <a:lstStyle/>
                    <a:p>
                      <a:pPr algn="l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Возрастная группа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строки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население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Числен-ность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населения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 текущего года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Подлежит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диспансе-ризации по плану текущего года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Прошли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диспансериза-цию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(чел.)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Числен-ность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населения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 текущего года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Подлежит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диспансе-ризации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плану текущего года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Прошли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диспансериза-цию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(чел.)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Числен-ность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населения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 текущего года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населения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Подлежит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диспансе-ризации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плану текущего года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Прошли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диспансериза-цию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(чел.)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8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21-36 лет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39-60 лет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Старше 60 лет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81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3286</TotalTime>
  <Words>4074</Words>
  <Application>Microsoft Office PowerPoint</Application>
  <PresentationFormat>Экран (4:3)</PresentationFormat>
  <Paragraphs>1204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«Основные требования по заполнению еженедельного мониторинга, отчетной формы № 131 «Сведения о диспансеризации определенных групп взрослого населения».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Пользователь</cp:lastModifiedBy>
  <cp:revision>214</cp:revision>
  <dcterms:created xsi:type="dcterms:W3CDTF">2017-06-04T12:24:27Z</dcterms:created>
  <dcterms:modified xsi:type="dcterms:W3CDTF">2019-10-25T08:50:56Z</dcterms:modified>
</cp:coreProperties>
</file>