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3" r:id="rId2"/>
    <p:sldId id="394" r:id="rId3"/>
    <p:sldId id="378" r:id="rId4"/>
    <p:sldId id="361" r:id="rId5"/>
    <p:sldId id="387" r:id="rId6"/>
    <p:sldId id="395" r:id="rId7"/>
    <p:sldId id="396" r:id="rId8"/>
    <p:sldId id="397" r:id="rId9"/>
    <p:sldId id="398" r:id="rId10"/>
    <p:sldId id="385" r:id="rId11"/>
    <p:sldId id="343" r:id="rId12"/>
    <p:sldId id="380" r:id="rId13"/>
    <p:sldId id="388" r:id="rId14"/>
    <p:sldId id="389" r:id="rId15"/>
    <p:sldId id="390" r:id="rId16"/>
    <p:sldId id="392" r:id="rId17"/>
    <p:sldId id="393" r:id="rId18"/>
    <p:sldId id="391" r:id="rId19"/>
    <p:sldId id="354" r:id="rId20"/>
    <p:sldId id="334" r:id="rId21"/>
    <p:sldId id="386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893" autoAdjust="0"/>
  </p:normalViewPr>
  <p:slideViewPr>
    <p:cSldViewPr>
      <p:cViewPr varScale="1">
        <p:scale>
          <a:sx n="68" d="100"/>
          <a:sy n="68" d="100"/>
        </p:scale>
        <p:origin x="366" y="72"/>
      </p:cViewPr>
      <p:guideLst>
        <p:guide orient="horz" pos="2160"/>
        <p:guide pos="390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>
            <a:extLst>
              <a:ext uri="{FF2B5EF4-FFF2-40B4-BE49-F238E27FC236}">
                <a16:creationId xmlns:a16="http://schemas.microsoft.com/office/drawing/2014/main" id="{EEDF2D9B-2737-4068-ACF5-801ABFA99A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6A03DEFA-E9BC-43CE-8CB9-E4F1447B98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1AC3DE-716D-407F-89F7-B2FE766291C3}" type="datetimeFigureOut">
              <a:rPr lang="en-US"/>
              <a:pPr>
                <a:defRPr/>
              </a:pPr>
              <a:t>12/1/2020</a:t>
            </a:fld>
            <a:endParaRPr lang="en-US"/>
          </a:p>
        </p:txBody>
      </p:sp>
      <p:sp>
        <p:nvSpPr>
          <p:cNvPr id="30" name="Rectangle 30">
            <a:extLst>
              <a:ext uri="{FF2B5EF4-FFF2-40B4-BE49-F238E27FC236}">
                <a16:creationId xmlns:a16="http://schemas.microsoft.com/office/drawing/2014/main" id="{2C0B9BE6-0D7A-47E4-82CE-7C0D9F45D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B6804D74-9A31-469F-BA53-53CDB5F609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3BF3666F-8A12-48BF-9011-AFFB82A41CC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>
            <a:extLst>
              <a:ext uri="{FF2B5EF4-FFF2-40B4-BE49-F238E27FC236}">
                <a16:creationId xmlns:a16="http://schemas.microsoft.com/office/drawing/2014/main" id="{43444596-94A1-4447-A5FA-361579A3B9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3CE9013-1468-47EF-AE77-2B1A98AF11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F06BDF-7161-4A2B-B3D2-E5B37D8145ED}" type="datetimeFigureOut">
              <a:rPr lang="en-US"/>
              <a:pPr>
                <a:defRPr/>
              </a:pPr>
              <a:t>12/1/2020</a:t>
            </a:fld>
            <a:endParaRPr lang="en-US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3FCC918F-C78C-4A4E-9BD8-6402E2F7C6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986530-065D-49FA-B11E-C24546B55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A666D598-0C57-4556-A366-EBA29553CF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00A5E2A-3B56-4A6E-92A3-F5292F4E3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765D63CF-FEB2-4F8E-95EE-3EF27734AB5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18FAF4BD-DD6A-4854-9334-E5FDEA63AF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518228B-AACD-48F1-AAE7-451015F99A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787D899-A4F9-430F-A3DC-37291B062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C24914-CA38-4B3F-9284-DB87CDD953E5}" type="slidenum">
              <a:rPr lang="en-US" altLang="ru-RU">
                <a:latin typeface="Calibri" panose="020F0502020204030204" pitchFamily="34" charset="0"/>
              </a:rPr>
              <a:pPr/>
              <a:t>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5A66E326-73B3-427A-84C9-EC5551DEDA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94047047-B1B6-4AC6-AC7C-170D85AC9D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4FE3F3FA-9682-459A-B9E6-4B74B9190D8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A5269C-D139-43B3-B3E6-C279D207FE1F}" type="slidenum">
              <a:rPr lang="en-US" altLang="ru-RU">
                <a:latin typeface="Calibri" panose="020F0502020204030204" pitchFamily="34" charset="0"/>
              </a:rPr>
              <a:pPr eaLnBrk="1" hangingPunct="1"/>
              <a:t>5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84552AE9-8DE5-4F94-888C-C9F0CD0F53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CEB71A2D-F6E7-4297-B29C-33E15678C7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180BFC30-1DA8-4FCE-9458-FC373D04D51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BA0AEC5-8917-4791-990B-1568B69801F1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D9A792A1-FF32-4C51-A381-3964ABFE99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1E38257-EE42-468C-B932-1B3F22EA1A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ECC4AE55-A0A0-483B-B2B0-5224414AD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B0436-021A-4C35-9E05-C3E0CD076189}" type="slidenum">
              <a:rPr lang="en-US" altLang="ru-RU">
                <a:latin typeface="Calibri" panose="020F0502020204030204" pitchFamily="34" charset="0"/>
              </a:rPr>
              <a:pPr/>
              <a:t>12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0EDBA570-EB26-4C17-AAD0-13082596DB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643A6B28-F52F-4874-B2F5-8BF51DCEBF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A56EA8FC-57D1-47D8-8C0C-E5B049F8C62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20DF41-51D5-4DE1-A16B-56C9CD1EA0B3}" type="slidenum">
              <a:rPr lang="en-US" altLang="ru-RU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>
            <a:extLst>
              <a:ext uri="{FF2B5EF4-FFF2-40B4-BE49-F238E27FC236}">
                <a16:creationId xmlns:a16="http://schemas.microsoft.com/office/drawing/2014/main" id="{D3774304-5D50-4E19-9E02-2A686244B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399A67F6-DF9C-412B-B903-BD1E27362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3.png">
            <a:extLst>
              <a:ext uri="{FF2B5EF4-FFF2-40B4-BE49-F238E27FC236}">
                <a16:creationId xmlns:a16="http://schemas.microsoft.com/office/drawing/2014/main" id="{D05DCAC6-DAF5-44B4-B25E-2F8774411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4.png">
            <a:extLst>
              <a:ext uri="{FF2B5EF4-FFF2-40B4-BE49-F238E27FC236}">
                <a16:creationId xmlns:a16="http://schemas.microsoft.com/office/drawing/2014/main" id="{079CEC3D-4879-40F7-8108-212A6757C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3323645" y="5094578"/>
            <a:ext cx="8258755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478648" y="3606801"/>
            <a:ext cx="10103752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9">
            <a:extLst>
              <a:ext uri="{FF2B5EF4-FFF2-40B4-BE49-F238E27FC236}">
                <a16:creationId xmlns:a16="http://schemas.microsoft.com/office/drawing/2014/main" id="{A61BDDE7-3115-4948-808F-A25A97E3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A428-4EB6-48E9-85E9-43F87815C810}" type="datetimeFigureOut">
              <a:rPr lang="en-US"/>
              <a:pPr>
                <a:defRPr/>
              </a:pPr>
              <a:t>12/1/2020</a:t>
            </a:fld>
            <a:endParaRPr lang="en-US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BA369D4-7FE8-4C28-99BC-C93CDF259A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AED792-9CA4-4583-902A-C48C39E5CFE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10699F59-2FFE-4037-BF84-7319730260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6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D8C0DB-5B9F-4907-B33E-426D4612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E10D-7986-4167-9AD5-2F8B5E20E36A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A9BB132-0A4B-4DCA-8C42-C331DD9D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9AB6A5A-ABF8-4F7B-A2CE-40E28F06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150AC-209D-44C4-8D78-F21720620D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649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37DAAAD-C4DF-4069-9EC4-E92A0FD6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931B-EA0B-4812-B93E-12D5AFC39A3A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1B472094-20BC-4C14-8A55-20EEC9A9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108E25EC-A62A-4412-A236-FB3A4C8E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D681-1A80-4383-BCE5-572F327811A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359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42F8FCA-7707-43F2-B66C-673CA469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C0C9-BA9E-4FC9-9854-D0F516214CC1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67379654-ACFA-4663-AA40-7FCC693C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D5167A5C-D431-4D92-8C71-3D9EF7F6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9D929-778E-4B37-9788-B41527148F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5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680A7B-EC29-46F9-9EA3-0C96749F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3F982-4A6E-4E12-B02B-E3854BA0E3E7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910079F-C634-411D-9FB1-9E1A78EF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68300966-7C31-40F0-BF5A-10DFF3A6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0EB68-4A8A-4E5E-B7FB-DCB634054F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844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F43603-9B5F-4A5C-BA24-4AE7EA45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E51B-77BB-49CA-A19D-4A5F99FEEC65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9DC58DF3-4F0B-4A70-B01F-ED1271548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9CBEF216-25C3-4C1B-B1E4-87C35FE4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E9410-3C7D-47C8-9C9B-62D0266034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056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530384-B01C-431F-81C5-68BCB13F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3D85B-6C3D-42B1-BA83-120AC84E92E4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B06F28F1-5C0D-407D-8B3F-54246745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2C82505C-33D3-4A1F-BC1E-85A52F84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50F5E-9852-4781-BE33-D65C3D6865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889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826685" y="1827213"/>
            <a:ext cx="9751483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D90DB69-5525-4382-91F6-30AF0D72B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701AA54-FE34-4A36-8704-DFB06518C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90B7F82-FA94-45E8-922A-FBA54FCEB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40D7210-B0F4-4812-A536-F183E61E16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71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5.png">
            <a:extLst>
              <a:ext uri="{FF2B5EF4-FFF2-40B4-BE49-F238E27FC236}">
                <a16:creationId xmlns:a16="http://schemas.microsoft.com/office/drawing/2014/main" id="{F0C06197-A584-41D6-BC56-09AABB96CB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6.png">
            <a:extLst>
              <a:ext uri="{FF2B5EF4-FFF2-40B4-BE49-F238E27FC236}">
                <a16:creationId xmlns:a16="http://schemas.microsoft.com/office/drawing/2014/main" id="{8C425E8E-6F0E-42C6-A41C-DF887654FE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0">
            <a:extLst>
              <a:ext uri="{FF2B5EF4-FFF2-40B4-BE49-F238E27FC236}">
                <a16:creationId xmlns:a16="http://schemas.microsoft.com/office/drawing/2014/main" id="{657E942E-7C4F-47A4-895E-4FCBD9202B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358775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Rectangle 12">
            <a:extLst>
              <a:ext uri="{FF2B5EF4-FFF2-40B4-BE49-F238E27FC236}">
                <a16:creationId xmlns:a16="http://schemas.microsoft.com/office/drawing/2014/main" id="{973B8C75-5AE3-40AF-B439-544C0000A6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9424BE-57E6-4AAC-8AB1-1F736C0F0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6596594D-B1AE-4076-8132-E60374D2FCB2}" type="datetimeFigureOut">
              <a:rPr lang="en-US"/>
              <a:pPr>
                <a:defRPr/>
              </a:pPr>
              <a:t>12/1/2020</a:t>
            </a:fld>
            <a:endParaRPr lang="en-US" dirty="0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E001CE37-C14A-41C7-B261-65B41E040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CC9FD96D-408D-4B31-B5A3-38FEAB9A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orbel" panose="020B0503020204020204" pitchFamily="34" charset="0"/>
              </a:defRPr>
            </a:lvl1pPr>
          </a:lstStyle>
          <a:p>
            <a:fld id="{87FA8EA0-79AC-4990-8781-607DAA9F5E0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8" r:id="rId8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Типография\2014-02-14\герб3.png">
            <a:extLst>
              <a:ext uri="{FF2B5EF4-FFF2-40B4-BE49-F238E27FC236}">
                <a16:creationId xmlns:a16="http://schemas.microsoft.com/office/drawing/2014/main" id="{95108340-5070-4F84-B538-F9D975B1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04813"/>
            <a:ext cx="1365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>
            <a:extLst>
              <a:ext uri="{FF2B5EF4-FFF2-40B4-BE49-F238E27FC236}">
                <a16:creationId xmlns:a16="http://schemas.microsoft.com/office/drawing/2014/main" id="{4100D60D-4424-4653-8D53-BF840208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1557338"/>
            <a:ext cx="66960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Эпидемиологическая ситуация по  ВИЧ-инфекции в Оренбургской области и  организация  тестирования  на  ВИЧ</a:t>
            </a:r>
          </a:p>
        </p:txBody>
      </p:sp>
      <p:sp>
        <p:nvSpPr>
          <p:cNvPr id="4100" name="TextBox 1">
            <a:extLst>
              <a:ext uri="{FF2B5EF4-FFF2-40B4-BE49-F238E27FC236}">
                <a16:creationId xmlns:a16="http://schemas.microsoft.com/office/drawing/2014/main" id="{0495630D-8207-413C-B633-D1882200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4292600"/>
            <a:ext cx="94329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b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внештатный эпидемиолог министерства здравоохранения </a:t>
            </a:r>
            <a:r>
              <a:rPr lang="ru-RU" altLang="ru-RU" sz="2400" b="1">
                <a:latin typeface="Corbel" panose="020B0503020204020204" pitchFamily="34" charset="0"/>
              </a:rPr>
              <a:t> </a:t>
            </a:r>
            <a:r>
              <a:rPr lang="ru-RU" altLang="ru-RU" sz="2400" b="1">
                <a:latin typeface="Times New Roman" panose="02020603050405020304" pitchFamily="18" charset="0"/>
              </a:rPr>
              <a:t>Оренбургской области  Зебзеева Г.А.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9E858312-2731-4FF1-8395-345AB0FF71EA}"/>
              </a:ext>
            </a:extLst>
          </p:cNvPr>
          <p:cNvSpPr txBox="1">
            <a:spLocks noGrp="1"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188B56A-F2E1-4E43-AB2F-B92BCE2FD8BA}" type="slidenum">
              <a:rPr lang="ru-RU" altLang="ru-RU" sz="1200">
                <a:solidFill>
                  <a:srgbClr val="898989"/>
                </a:solidFill>
                <a:latin typeface="Corbel" panose="020B0503020204020204" pitchFamily="34" charset="0"/>
              </a:rPr>
              <a:pPr algn="r" eaLnBrk="1" hangingPunct="1"/>
              <a:t>10</a:t>
            </a:fld>
            <a:endParaRPr lang="ru-RU" altLang="ru-RU" sz="1200">
              <a:solidFill>
                <a:srgbClr val="898989"/>
              </a:solidFill>
              <a:latin typeface="Corbel" panose="020B0503020204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9AD916-14D9-4C3F-8359-7BA326E87279}"/>
              </a:ext>
            </a:extLst>
          </p:cNvPr>
          <p:cNvSpPr/>
          <p:nvPr/>
        </p:nvSpPr>
        <p:spPr>
          <a:xfrm>
            <a:off x="0" y="0"/>
            <a:ext cx="12192000" cy="2841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E8D2565B-85A8-49C6-85A5-66FA9D1DA622}"/>
              </a:ext>
            </a:extLst>
          </p:cNvPr>
          <p:cNvSpPr/>
          <p:nvPr/>
        </p:nvSpPr>
        <p:spPr>
          <a:xfrm>
            <a:off x="0" y="0"/>
            <a:ext cx="3214688" cy="908050"/>
          </a:xfrm>
          <a:prstGeom prst="parallelogram">
            <a:avLst>
              <a:gd name="adj" fmla="val 147747"/>
            </a:avLst>
          </a:prstGeom>
          <a:solidFill>
            <a:srgbClr val="FF0000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ый треугольник 14">
            <a:extLst>
              <a:ext uri="{FF2B5EF4-FFF2-40B4-BE49-F238E27FC236}">
                <a16:creationId xmlns:a16="http://schemas.microsoft.com/office/drawing/2014/main" id="{512E5668-DD36-4297-9A23-D729F3DEE5DB}"/>
              </a:ext>
            </a:extLst>
          </p:cNvPr>
          <p:cNvSpPr/>
          <p:nvPr/>
        </p:nvSpPr>
        <p:spPr>
          <a:xfrm>
            <a:off x="0" y="0"/>
            <a:ext cx="2640013" cy="549275"/>
          </a:xfrm>
          <a:prstGeom prst="rtTriangl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9">
            <a:extLst>
              <a:ext uri="{FF2B5EF4-FFF2-40B4-BE49-F238E27FC236}">
                <a16:creationId xmlns:a16="http://schemas.microsoft.com/office/drawing/2014/main" id="{71E62764-A97D-48DB-A818-F6846A58D489}"/>
              </a:ext>
            </a:extLst>
          </p:cNvPr>
          <p:cNvSpPr/>
          <p:nvPr/>
        </p:nvSpPr>
        <p:spPr>
          <a:xfrm flipH="1">
            <a:off x="10148888" y="6437313"/>
            <a:ext cx="2043112" cy="428625"/>
          </a:xfrm>
          <a:custGeom>
            <a:avLst/>
            <a:gdLst>
              <a:gd name="connsiteX0" fmla="*/ 0 w 2195736"/>
              <a:gd name="connsiteY0" fmla="*/ 0 h 598376"/>
              <a:gd name="connsiteX1" fmla="*/ 2195736 w 2195736"/>
              <a:gd name="connsiteY1" fmla="*/ 0 h 598376"/>
              <a:gd name="connsiteX2" fmla="*/ 2195736 w 2195736"/>
              <a:gd name="connsiteY2" fmla="*/ 598376 h 598376"/>
              <a:gd name="connsiteX3" fmla="*/ 0 w 2195736"/>
              <a:gd name="connsiteY3" fmla="*/ 598376 h 598376"/>
              <a:gd name="connsiteX4" fmla="*/ 0 w 2195736"/>
              <a:gd name="connsiteY4" fmla="*/ 0 h 598376"/>
              <a:gd name="connsiteX0" fmla="*/ 0 w 2195736"/>
              <a:gd name="connsiteY0" fmla="*/ 8092 h 606468"/>
              <a:gd name="connsiteX1" fmla="*/ 1499821 w 2195736"/>
              <a:gd name="connsiteY1" fmla="*/ 0 h 606468"/>
              <a:gd name="connsiteX2" fmla="*/ 2195736 w 2195736"/>
              <a:gd name="connsiteY2" fmla="*/ 606468 h 606468"/>
              <a:gd name="connsiteX3" fmla="*/ 0 w 2195736"/>
              <a:gd name="connsiteY3" fmla="*/ 606468 h 606468"/>
              <a:gd name="connsiteX4" fmla="*/ 0 w 2195736"/>
              <a:gd name="connsiteY4" fmla="*/ 8092 h 60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736" h="606468">
                <a:moveTo>
                  <a:pt x="0" y="8092"/>
                </a:moveTo>
                <a:lnTo>
                  <a:pt x="1499821" y="0"/>
                </a:lnTo>
                <a:lnTo>
                  <a:pt x="2195736" y="606468"/>
                </a:lnTo>
                <a:lnTo>
                  <a:pt x="0" y="606468"/>
                </a:lnTo>
                <a:lnTo>
                  <a:pt x="0" y="80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32E8EDB2-39CD-42BA-8E35-B4DD7EAD475A}"/>
              </a:ext>
            </a:extLst>
          </p:cNvPr>
          <p:cNvSpPr/>
          <p:nvPr/>
        </p:nvSpPr>
        <p:spPr>
          <a:xfrm flipH="1">
            <a:off x="11372850" y="6229350"/>
            <a:ext cx="819150" cy="641350"/>
          </a:xfrm>
          <a:prstGeom prst="rtTriangl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D1CA415F-9052-499E-8DB2-BBD186136C34}" type="slidenum">
              <a:rPr lang="ru-RU" altLang="ru-RU" sz="1200">
                <a:solidFill>
                  <a:srgbClr val="FFFFFF"/>
                </a:solidFill>
                <a:latin typeface="Corbel" panose="020B0503020204020204" pitchFamily="34" charset="0"/>
              </a:rPr>
              <a:pPr algn="ctr" eaLnBrk="1" hangingPunct="1"/>
              <a:t>10</a:t>
            </a:fld>
            <a:endParaRPr lang="ru-RU" altLang="ru-RU" sz="120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13320" name="Прямоугольник 17">
            <a:extLst>
              <a:ext uri="{FF2B5EF4-FFF2-40B4-BE49-F238E27FC236}">
                <a16:creationId xmlns:a16="http://schemas.microsoft.com/office/drawing/2014/main" id="{453FE60C-997C-47EB-87FB-934DBDD64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327025"/>
            <a:ext cx="9193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Основные тенденции развития эпидемиологической ситуации по ВИЧ-инфекции в Оренбургской области</a:t>
            </a:r>
          </a:p>
        </p:txBody>
      </p:sp>
      <p:sp>
        <p:nvSpPr>
          <p:cNvPr id="13321" name="Прямоугольник 22">
            <a:extLst>
              <a:ext uri="{FF2B5EF4-FFF2-40B4-BE49-F238E27FC236}">
                <a16:creationId xmlns:a16="http://schemas.microsoft.com/office/drawing/2014/main" id="{85841128-E461-4336-B55C-78F680154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1613"/>
            <a:ext cx="2571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Возрастная категория</a:t>
            </a:r>
          </a:p>
          <a:p>
            <a:pPr algn="ctr" eaLnBrk="1" hangingPunct="1"/>
            <a:r>
              <a:rPr lang="ru-RU" altLang="ru-RU" b="1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30-50 лет</a:t>
            </a:r>
          </a:p>
        </p:txBody>
      </p:sp>
      <p:sp>
        <p:nvSpPr>
          <p:cNvPr id="13322" name="Прямоугольник 23">
            <a:extLst>
              <a:ext uri="{FF2B5EF4-FFF2-40B4-BE49-F238E27FC236}">
                <a16:creationId xmlns:a16="http://schemas.microsoft.com/office/drawing/2014/main" id="{49DD848E-4FE5-4402-92A5-44F411E7B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500188"/>
            <a:ext cx="335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Преобладание полового пути передачи</a:t>
            </a:r>
          </a:p>
        </p:txBody>
      </p:sp>
      <p:sp>
        <p:nvSpPr>
          <p:cNvPr id="13323" name="Прямоугольник 24">
            <a:extLst>
              <a:ext uri="{FF2B5EF4-FFF2-40B4-BE49-F238E27FC236}">
                <a16:creationId xmlns:a16="http://schemas.microsoft.com/office/drawing/2014/main" id="{88F36661-6395-486F-A4CC-4FED6D791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1571625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Феминизация эпидемии</a:t>
            </a:r>
          </a:p>
        </p:txBody>
      </p:sp>
      <p:sp>
        <p:nvSpPr>
          <p:cNvPr id="13324" name="Скругленный прямоугольник 28">
            <a:extLst>
              <a:ext uri="{FF2B5EF4-FFF2-40B4-BE49-F238E27FC236}">
                <a16:creationId xmlns:a16="http://schemas.microsoft.com/office/drawing/2014/main" id="{BF979F2B-EBA8-45DD-A4AA-DE9717C97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429125"/>
            <a:ext cx="7335838" cy="10334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505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b="1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Сохранение  инфицирования</a:t>
            </a:r>
          </a:p>
          <a:p>
            <a:pPr algn="r" eaLnBrk="1" hangingPunct="1"/>
            <a:r>
              <a:rPr lang="ru-RU" altLang="ru-RU" b="1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при парентеральном</a:t>
            </a:r>
          </a:p>
          <a:p>
            <a:pPr algn="r" eaLnBrk="1" hangingPunct="1"/>
            <a:r>
              <a:rPr lang="ru-RU" altLang="ru-RU" b="1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употреблении ПАВ</a:t>
            </a:r>
            <a:endParaRPr lang="ru-RU" altLang="ru-RU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25" name="Picture 4" descr="D:\Work\Красная строка\Минздав\ИТОГИ 2016\вич\police.png">
            <a:extLst>
              <a:ext uri="{FF2B5EF4-FFF2-40B4-BE49-F238E27FC236}">
                <a16:creationId xmlns:a16="http://schemas.microsoft.com/office/drawing/2014/main" id="{0D17E5CD-5B0B-4A59-8AA2-34717B42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000500"/>
            <a:ext cx="2762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3" descr="D:\Work\Красная строка\Минздав\ИТОГИ 2016\вич\preg.png">
            <a:extLst>
              <a:ext uri="{FF2B5EF4-FFF2-40B4-BE49-F238E27FC236}">
                <a16:creationId xmlns:a16="http://schemas.microsoft.com/office/drawing/2014/main" id="{081E408F-D88E-423C-98ED-5EA9E347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3" b="2702"/>
          <a:stretch>
            <a:fillRect/>
          </a:stretch>
        </p:blipFill>
        <p:spPr bwMode="auto">
          <a:xfrm>
            <a:off x="381000" y="2428875"/>
            <a:ext cx="9159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3" descr="D:\Work\Красная строка\Минздав\ИТОГИ 2016\вич\preg.png">
            <a:extLst>
              <a:ext uri="{FF2B5EF4-FFF2-40B4-BE49-F238E27FC236}">
                <a16:creationId xmlns:a16="http://schemas.microsoft.com/office/drawing/2014/main" id="{086380D0-2159-4CD8-AFC7-CF621A40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3" b="2702"/>
          <a:stretch>
            <a:fillRect/>
          </a:stretch>
        </p:blipFill>
        <p:spPr bwMode="auto">
          <a:xfrm>
            <a:off x="1238250" y="2428875"/>
            <a:ext cx="9159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AutoShape 9">
            <a:extLst>
              <a:ext uri="{FF2B5EF4-FFF2-40B4-BE49-F238E27FC236}">
                <a16:creationId xmlns:a16="http://schemas.microsoft.com/office/drawing/2014/main" id="{589B6F9E-046A-47E2-B5A4-49ACDF4A7A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575050" y="2852738"/>
            <a:ext cx="2286000" cy="714375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3200" b="1">
                <a:solidFill>
                  <a:srgbClr val="FF0000"/>
                </a:solidFill>
                <a:cs typeface="Tahoma" panose="020B0604030504040204" pitchFamily="34" charset="0"/>
              </a:rPr>
              <a:t>85%</a:t>
            </a:r>
          </a:p>
          <a:p>
            <a:pPr eaLnBrk="1" hangingPunct="1"/>
            <a:r>
              <a:rPr lang="ru-RU" altLang="ru-RU" sz="32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altLang="ru-RU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29" name="Picture 3" descr="D:\Work\Красная строка\Минздав\ИТОГИ 2016\вич\preg.png">
            <a:extLst>
              <a:ext uri="{FF2B5EF4-FFF2-40B4-BE49-F238E27FC236}">
                <a16:creationId xmlns:a16="http://schemas.microsoft.com/office/drawing/2014/main" id="{BCCE37F6-EB23-42E1-89CA-312D43B0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37"/>
          <a:stretch>
            <a:fillRect/>
          </a:stretch>
        </p:blipFill>
        <p:spPr bwMode="auto">
          <a:xfrm>
            <a:off x="6858000" y="2428875"/>
            <a:ext cx="9525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Прямоугольник 32">
            <a:extLst>
              <a:ext uri="{FF2B5EF4-FFF2-40B4-BE49-F238E27FC236}">
                <a16:creationId xmlns:a16="http://schemas.microsoft.com/office/drawing/2014/main" id="{628D9F4B-A256-4A0B-8DCA-58B9C926E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0" y="1571625"/>
            <a:ext cx="2857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7F7F7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Снижение доли молодых людей  15-20 лет</a:t>
            </a:r>
          </a:p>
        </p:txBody>
      </p:sp>
      <p:sp>
        <p:nvSpPr>
          <p:cNvPr id="13331" name="AutoShape 9">
            <a:extLst>
              <a:ext uri="{FF2B5EF4-FFF2-40B4-BE49-F238E27FC236}">
                <a16:creationId xmlns:a16="http://schemas.microsoft.com/office/drawing/2014/main" id="{76C43BE4-9F30-4586-B1BA-24ABC64223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9048750" y="2857500"/>
            <a:ext cx="2762250" cy="714375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ru-RU" altLang="ru-RU" sz="32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2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altLang="ru-RU" sz="2800" b="1">
                <a:solidFill>
                  <a:srgbClr val="FF0000"/>
                </a:solidFill>
                <a:cs typeface="Tahoma" panose="020B0604030504040204" pitchFamily="34" charset="0"/>
              </a:rPr>
              <a:t>40</a:t>
            </a:r>
            <a:r>
              <a:rPr lang="ru-RU" altLang="ru-RU" sz="2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раз</a:t>
            </a:r>
          </a:p>
          <a:p>
            <a:pPr eaLnBrk="1" hangingPunct="1"/>
            <a:endParaRPr lang="ru-RU" altLang="ru-RU" sz="32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ru-RU" altLang="ru-RU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1AD4E427-488E-4561-BA76-0C4AC8FBDE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0613" y="0"/>
            <a:ext cx="11101387" cy="1196975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alt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Стратегия профилактики ВИЧ-инфекции. 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DEA5623C-C4EC-4AAF-A1E6-9B10137F4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5113" y="1674813"/>
            <a:ext cx="12071350" cy="4564062"/>
          </a:xfrm>
        </p:spPr>
        <p:txBody>
          <a:bodyPr/>
          <a:lstStyle/>
          <a:p>
            <a:pPr marL="3175" indent="0">
              <a:buFontTx/>
              <a:buNone/>
              <a:tabLst>
                <a:tab pos="530225" algn="l"/>
              </a:tabLst>
            </a:pPr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меры по реализации Стратегии:</a:t>
            </a:r>
          </a:p>
          <a:p>
            <a:pPr marL="3175" indent="0">
              <a:spcBef>
                <a:spcPts val="1800"/>
              </a:spcBef>
              <a:buFontTx/>
              <a:buNone/>
              <a:tabLst>
                <a:tab pos="530225" algn="l"/>
              </a:tabLst>
            </a:pPr>
            <a:r>
              <a:rPr lang="ru-RU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Информирование по вопросам ВИЧ - инфекции.</a:t>
            </a:r>
          </a:p>
          <a:p>
            <a:pPr marL="3175" indent="0">
              <a:spcBef>
                <a:spcPts val="1800"/>
              </a:spcBef>
              <a:buFontTx/>
              <a:buNone/>
              <a:tabLst>
                <a:tab pos="530225" algn="l"/>
              </a:tabLst>
            </a:pPr>
            <a:r>
              <a:rPr lang="ru-RU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охвата обследованием на ВИЧ - инфекцию.</a:t>
            </a:r>
          </a:p>
          <a:p>
            <a:pPr marL="3175" indent="0">
              <a:spcBef>
                <a:spcPts val="1800"/>
              </a:spcBef>
              <a:buFontTx/>
              <a:buNone/>
              <a:tabLst>
                <a:tab pos="530225" algn="l"/>
              </a:tabLst>
            </a:pPr>
            <a:r>
              <a:rPr lang="ru-RU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Увеличение охвата диспансерным наблюдением и  АРВТ.</a:t>
            </a:r>
          </a:p>
          <a:p>
            <a:pPr marL="3175" indent="0">
              <a:spcBef>
                <a:spcPts val="1800"/>
              </a:spcBef>
              <a:buFontTx/>
              <a:buNone/>
              <a:tabLst>
                <a:tab pos="530225" algn="l"/>
              </a:tabLst>
            </a:pPr>
            <a:r>
              <a:rPr lang="ru-RU" altLang="ru-RU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4.Элиминация перинатальной передачи</a:t>
            </a:r>
            <a:r>
              <a:rPr lang="ru-RU" altLang="ru-RU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40" name="Picture 2" descr="E:\Типография\2014-02-14\герб3.png">
            <a:extLst>
              <a:ext uri="{FF2B5EF4-FFF2-40B4-BE49-F238E27FC236}">
                <a16:creationId xmlns:a16="http://schemas.microsoft.com/office/drawing/2014/main" id="{34C2D5F0-6326-47B5-BF09-665F83FA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CBAAED26-4DE0-417A-8C01-2CB80BFAD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8" y="33338"/>
            <a:ext cx="8316912" cy="874712"/>
          </a:xfrm>
        </p:spPr>
        <p:txBody>
          <a:bodyPr>
            <a:normAutofit fontScale="90000"/>
          </a:bodyPr>
          <a:lstStyle/>
          <a:p>
            <a:pPr algn="ctr" eaLnBrk="1" hangingPunct="1">
              <a:buClr>
                <a:srgbClr val="7E9632"/>
              </a:buClr>
              <a:defRPr/>
            </a:pPr>
            <a:r>
              <a:rPr lang="ru-RU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целевых показателей </a:t>
            </a:r>
            <a:br>
              <a:rPr lang="ru-RU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стратегии в Оренбургской области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A782955-0996-4B3C-90AC-5530BD16D0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7838" y="2293938"/>
            <a:ext cx="6457950" cy="35147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1531" name="Group 27">
            <a:extLst>
              <a:ext uri="{FF2B5EF4-FFF2-40B4-BE49-F238E27FC236}">
                <a16:creationId xmlns:a16="http://schemas.microsoft.com/office/drawing/2014/main" id="{062CC569-07DF-46D8-8391-A46FA3B158F9}"/>
              </a:ext>
            </a:extLst>
          </p:cNvPr>
          <p:cNvGraphicFramePr>
            <a:graphicFrameLocks noGrp="1"/>
          </p:cNvGraphicFramePr>
          <p:nvPr/>
        </p:nvGraphicFramePr>
        <p:xfrm>
          <a:off x="1847850" y="1557338"/>
          <a:ext cx="8570913" cy="3887787"/>
        </p:xfrm>
        <a:graphic>
          <a:graphicData uri="http://schemas.openxmlformats.org/drawingml/2006/table">
            <a:tbl>
              <a:tblPr/>
              <a:tblGrid>
                <a:gridCol w="177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7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34276" marB="342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 стратегии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год.</a:t>
                      </a:r>
                    </a:p>
                  </a:txBody>
                  <a:tcPr marL="68576" marR="68576" marT="34276" marB="342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 в области за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marL="68576" marR="68576" marT="34276" marB="342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 стратегии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год.</a:t>
                      </a:r>
                    </a:p>
                  </a:txBody>
                  <a:tcPr marL="68576" marR="68576" marT="34276" marB="342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 в области за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мес. 2020 г.</a:t>
                      </a:r>
                    </a:p>
                  </a:txBody>
                  <a:tcPr marL="68576" marR="68576" marT="34276" marB="342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медицинским освидетельствованием на ВИЧ-инфекцию населения области </a:t>
                      </a:r>
                    </a:p>
                  </a:txBody>
                  <a:tcPr marL="68576" marR="68576" marT="34276" marB="342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23%</a:t>
                      </a:r>
                    </a:p>
                  </a:txBody>
                  <a:tcPr marL="68576" marR="68576" marT="34276" marB="342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23,1%</a:t>
                      </a:r>
                    </a:p>
                  </a:txBody>
                  <a:tcPr marL="68576" marR="68576" marT="34276" marB="342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</a:p>
                  </a:txBody>
                  <a:tcPr marL="68576" marR="68576" marT="34276" marB="342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18,0%</a:t>
                      </a:r>
                    </a:p>
                  </a:txBody>
                  <a:tcPr marL="68576" marR="68576" marT="34276" marB="342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84" name="Picture 2" descr="E:\Типография\2014-02-14\герб3.png">
            <a:extLst>
              <a:ext uri="{FF2B5EF4-FFF2-40B4-BE49-F238E27FC236}">
                <a16:creationId xmlns:a16="http://schemas.microsoft.com/office/drawing/2014/main" id="{6DDED1AD-DB29-4EAA-A916-F681245A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65138"/>
            <a:ext cx="8826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>
            <a:extLst>
              <a:ext uri="{FF2B5EF4-FFF2-40B4-BE49-F238E27FC236}">
                <a16:creationId xmlns:a16="http://schemas.microsoft.com/office/drawing/2014/main" id="{0A6D0A4A-F140-49E4-BBDC-D6CD7B3A91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5113" y="1773238"/>
            <a:ext cx="11518900" cy="4105275"/>
          </a:xfrm>
        </p:spPr>
        <p:txBody>
          <a:bodyPr/>
          <a:lstStyle/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>
                <a:latin typeface="Times New Roman" panose="02020603050405020304" pitchFamily="18" charset="0"/>
              </a:rPr>
              <a:t>Организация тестирования населения  на  ВИЧ в текущем году имеет свои особенности. </a:t>
            </a:r>
          </a:p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>
                <a:latin typeface="Times New Roman" panose="02020603050405020304" pitchFamily="18" charset="0"/>
              </a:rPr>
              <a:t>2. Доступность тестирования  в нашей больнице, ее структурных подразделениях  осталась прежней. </a:t>
            </a:r>
          </a:p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>
                <a:latin typeface="Times New Roman" panose="02020603050405020304" pitchFamily="18" charset="0"/>
              </a:rPr>
              <a:t>3. В других медицинских организациях в  связи с сокращением обращений в плановом порядке число тестированных  уменьшилось. </a:t>
            </a:r>
          </a:p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>
                <a:latin typeface="Times New Roman" panose="02020603050405020304" pitchFamily="18" charset="0"/>
              </a:rPr>
              <a:t>4. При поддержке министерства здравоохранения  области  в нашу больницу приобретен специально оборудованный автомобиль, который будет использоваться  в качестве мобильного пункта тестирования в различных населенных пунктах </a:t>
            </a:r>
          </a:p>
        </p:txBody>
      </p:sp>
      <p:sp>
        <p:nvSpPr>
          <p:cNvPr id="16387" name="Заголовок 1">
            <a:extLst>
              <a:ext uri="{FF2B5EF4-FFF2-40B4-BE49-F238E27FC236}">
                <a16:creationId xmlns:a16="http://schemas.microsoft.com/office/drawing/2014/main" id="{5543D02A-F2CA-4B78-85E0-440A0B67D8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0613" y="0"/>
            <a:ext cx="11101387" cy="1196975"/>
          </a:xfrm>
        </p:spPr>
        <p:txBody>
          <a:bodyPr anchor="ctr"/>
          <a:lstStyle/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тестирования</a:t>
            </a:r>
          </a:p>
        </p:txBody>
      </p:sp>
      <p:pic>
        <p:nvPicPr>
          <p:cNvPr id="16388" name="Picture 2" descr="E:\Типография\2014-02-14\герб3.png">
            <a:extLst>
              <a:ext uri="{FF2B5EF4-FFF2-40B4-BE49-F238E27FC236}">
                <a16:creationId xmlns:a16="http://schemas.microsoft.com/office/drawing/2014/main" id="{7E1A6C31-E88E-4A49-8A16-BC89ED4B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>
            <a:extLst>
              <a:ext uri="{FF2B5EF4-FFF2-40B4-BE49-F238E27FC236}">
                <a16:creationId xmlns:a16="http://schemas.microsoft.com/office/drawing/2014/main" id="{88C6FD79-ABAD-4AB2-B4E6-77007F3C86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5113" y="1773238"/>
            <a:ext cx="11518900" cy="4105275"/>
          </a:xfrm>
        </p:spPr>
        <p:txBody>
          <a:bodyPr/>
          <a:lstStyle/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До  конца   ноября текущего года  будет организован выезд  в  6 административных территорий   для тестирования населения.</a:t>
            </a:r>
            <a:endParaRPr lang="ru-RU" altLang="ru-RU">
              <a:latin typeface="Times New Roman" panose="02020603050405020304" pitchFamily="18" charset="0"/>
            </a:endParaRPr>
          </a:p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>
                <a:latin typeface="Times New Roman" panose="02020603050405020304" pitchFamily="18" charset="0"/>
              </a:rPr>
              <a:t>2</a:t>
            </a:r>
            <a:r>
              <a:rPr lang="ru-RU" altLang="ru-RU"/>
              <a:t>. </a:t>
            </a:r>
            <a:r>
              <a:rPr lang="ru-RU" altLang="ru-RU">
                <a:latin typeface="Times New Roman" panose="02020603050405020304" pitchFamily="18" charset="0"/>
              </a:rPr>
              <a:t>Корректная  организация  тестирования  важна для  раннего выявления заболевания и  раннего начала лечения   с целью  снижения вирусной  нагрузки  в  организме   и  его минимизации  как источника инфекции.</a:t>
            </a:r>
          </a:p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7411" name="Заголовок 1">
            <a:extLst>
              <a:ext uri="{FF2B5EF4-FFF2-40B4-BE49-F238E27FC236}">
                <a16:creationId xmlns:a16="http://schemas.microsoft.com/office/drawing/2014/main" id="{7D928140-DFF8-4F3C-A781-DD70510D56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0613" y="0"/>
            <a:ext cx="11101387" cy="1196975"/>
          </a:xfrm>
        </p:spPr>
        <p:txBody>
          <a:bodyPr anchor="ctr"/>
          <a:lstStyle/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тестирования</a:t>
            </a:r>
          </a:p>
        </p:txBody>
      </p:sp>
      <p:pic>
        <p:nvPicPr>
          <p:cNvPr id="17412" name="Picture 2" descr="E:\Типография\2014-02-14\герб3.png">
            <a:extLst>
              <a:ext uri="{FF2B5EF4-FFF2-40B4-BE49-F238E27FC236}">
                <a16:creationId xmlns:a16="http://schemas.microsoft.com/office/drawing/2014/main" id="{A77808E9-48B0-4B4C-84A0-E8676D3E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4C0E230-23C2-4482-A287-FF28ED3A47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51088" y="20638"/>
            <a:ext cx="8388350" cy="960437"/>
          </a:xfrm>
        </p:spPr>
        <p:txBody>
          <a:bodyPr/>
          <a:lstStyle/>
          <a:p>
            <a:pPr algn="ctr" eaLnBrk="1" hangingPunct="1">
              <a:buClr>
                <a:srgbClr val="7E9632"/>
              </a:buClr>
            </a:pPr>
            <a:r>
              <a:rPr lang="ru-RU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целевых показателей </a:t>
            </a:r>
            <a:br>
              <a:rPr lang="ru-RU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стратегии в Оренбургской области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60D2207-3D5F-45F7-9032-8DBC33B48B7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017838" y="2293938"/>
            <a:ext cx="6457950" cy="35147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48132" name="Group 4">
            <a:extLst>
              <a:ext uri="{FF2B5EF4-FFF2-40B4-BE49-F238E27FC236}">
                <a16:creationId xmlns:a16="http://schemas.microsoft.com/office/drawing/2014/main" id="{F72C2B00-D22C-446F-8C49-DB3F9E00D5B7}"/>
              </a:ext>
            </a:extLst>
          </p:cNvPr>
          <p:cNvGraphicFramePr>
            <a:graphicFrameLocks noGrp="1"/>
          </p:cNvGraphicFramePr>
          <p:nvPr/>
        </p:nvGraphicFramePr>
        <p:xfrm>
          <a:off x="1598613" y="1379538"/>
          <a:ext cx="9251950" cy="5478462"/>
        </p:xfrm>
        <a:graphic>
          <a:graphicData uri="http://schemas.openxmlformats.org/drawingml/2006/table">
            <a:tbl>
              <a:tblPr/>
              <a:tblGrid>
                <a:gridCol w="3201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3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34277" marB="342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 стратегии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г.</a:t>
                      </a:r>
                    </a:p>
                  </a:txBody>
                  <a:tcPr marL="68577" marR="68577" marT="34277" marB="342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 в области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2019 г.</a:t>
                      </a:r>
                    </a:p>
                  </a:txBody>
                  <a:tcPr marL="68577" marR="68577" marT="34277" marB="342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 стратегии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г.</a:t>
                      </a:r>
                    </a:p>
                  </a:txBody>
                  <a:tcPr marL="68577" marR="68577" marT="34277" marB="342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Выполнено в области за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мес.2020 г.</a:t>
                      </a:r>
                    </a:p>
                  </a:txBody>
                  <a:tcPr marL="68577" marR="68577" marT="34277" marB="342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лиц, зараженных вирусом иммунодефицита человека, получающих антиретровирусную терапию, от общего числа лиц,  состоящих  под диспансерным  налюдением.</a:t>
                      </a:r>
                    </a:p>
                  </a:txBody>
                  <a:tcPr marL="68577" marR="68577" marT="34277" marB="342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36,3</a:t>
                      </a:r>
                    </a:p>
                  </a:txBody>
                  <a:tcPr marL="68579" marR="68579" marT="34274" marB="342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68579" marR="68579" marT="34274" marB="342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</a:p>
                  </a:txBody>
                  <a:tcPr marL="68579" marR="68579" marT="34274" marB="342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</a:p>
                  </a:txBody>
                  <a:tcPr marL="68579" marR="68579" marT="34274" marB="342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34277" marB="342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34274" marB="342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34274" marB="342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34274" marB="342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34274" marB="3427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462" name="Picture 2" descr="E:\Типография\2014-02-14\герб3.png">
            <a:extLst>
              <a:ext uri="{FF2B5EF4-FFF2-40B4-BE49-F238E27FC236}">
                <a16:creationId xmlns:a16="http://schemas.microsoft.com/office/drawing/2014/main" id="{01B3D1EF-49D8-4663-823D-624E7D75D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19088"/>
            <a:ext cx="90487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>
            <a:extLst>
              <a:ext uri="{FF2B5EF4-FFF2-40B4-BE49-F238E27FC236}">
                <a16:creationId xmlns:a16="http://schemas.microsoft.com/office/drawing/2014/main" id="{EAA40379-7458-42DC-A53C-4A70EA3B0B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5113" y="1773238"/>
            <a:ext cx="11518900" cy="4105275"/>
          </a:xfrm>
        </p:spPr>
        <p:txBody>
          <a:bodyPr/>
          <a:lstStyle/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Объем   выборки  составил 600 человек- по 180 в гг.Новотроицк,  Оренбург,Орск и    60 г.Бузулук в возрасте от 18 до 49 лет, в равном  соотношении  по полу.</a:t>
            </a:r>
            <a:endParaRPr lang="ru-RU" altLang="ru-RU">
              <a:latin typeface="Times New Roman" panose="02020603050405020304" pitchFamily="18" charset="0"/>
            </a:endParaRPr>
          </a:p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>
                <a:latin typeface="Times New Roman" panose="02020603050405020304" pitchFamily="18" charset="0"/>
              </a:rPr>
              <a:t>2</a:t>
            </a:r>
            <a:r>
              <a:rPr lang="ru-RU" altLang="ru-RU" sz="2400">
                <a:latin typeface="Times New Roman" panose="02020603050405020304" pitchFamily="18" charset="0"/>
              </a:rPr>
              <a:t>.Общая</a:t>
            </a:r>
            <a:r>
              <a:rPr lang="ru-RU" altLang="ru-RU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 информированность   составила  61,9%,   несколько ниже в гг.Бузулуке,Новотроицке.</a:t>
            </a:r>
          </a:p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400">
                <a:latin typeface="Times New Roman" panose="02020603050405020304" pitchFamily="18" charset="0"/>
              </a:rPr>
              <a:t>3.Более   низкая   информированность  отмечается      среди студентов и учащихся,  лиц со средним специальным образованием и  уровнем дохода ниже среднего.</a:t>
            </a:r>
          </a:p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400">
                <a:latin typeface="Times New Roman" panose="02020603050405020304" pitchFamily="18" charset="0"/>
              </a:rPr>
              <a:t>4. Основные источники  информации:  интернет,  соцсети,  телевидение. </a:t>
            </a:r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284C5CE0-894F-4DE9-BAEF-B627C0C0D5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0613" y="0"/>
            <a:ext cx="11101387" cy="1196975"/>
          </a:xfrm>
        </p:spPr>
        <p:txBody>
          <a:bodyPr anchor="ctr"/>
          <a:lstStyle/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 социсследования.</a:t>
            </a:r>
          </a:p>
        </p:txBody>
      </p:sp>
      <p:pic>
        <p:nvPicPr>
          <p:cNvPr id="19460" name="Picture 2" descr="E:\Типография\2014-02-14\герб3.png">
            <a:extLst>
              <a:ext uri="{FF2B5EF4-FFF2-40B4-BE49-F238E27FC236}">
                <a16:creationId xmlns:a16="http://schemas.microsoft.com/office/drawing/2014/main" id="{E03A9601-9287-4384-8D43-84B818B78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>
            <a:extLst>
              <a:ext uri="{FF2B5EF4-FFF2-40B4-BE49-F238E27FC236}">
                <a16:creationId xmlns:a16="http://schemas.microsoft.com/office/drawing/2014/main" id="{960A2F22-2230-4DB1-A4F7-13B2F80B95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5113" y="1773238"/>
            <a:ext cx="11518900" cy="4105275"/>
          </a:xfrm>
        </p:spPr>
        <p:txBody>
          <a:bodyPr/>
          <a:lstStyle/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82%  знают куда  обратиться для тестирования.</a:t>
            </a:r>
          </a:p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>
                <a:latin typeface="Times New Roman" panose="02020603050405020304" pitchFamily="18" charset="0"/>
              </a:rPr>
              <a:t>2.  42%   опрошенных проходят тестирование    1 раз в 5 лет, 16%  не обследовались никогда.</a:t>
            </a:r>
          </a:p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>
                <a:latin typeface="Times New Roman" panose="02020603050405020304" pitchFamily="18" charset="0"/>
              </a:rPr>
              <a:t>3.   Более 90% знают пути передачи и  значимые  биологические жидкости.</a:t>
            </a:r>
          </a:p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ru-RU" altLang="ru-RU">
                <a:latin typeface="Times New Roman" panose="02020603050405020304" pitchFamily="18" charset="0"/>
              </a:rPr>
              <a:t>4.  Средний  уровень толерантности.</a:t>
            </a:r>
          </a:p>
        </p:txBody>
      </p:sp>
      <p:sp>
        <p:nvSpPr>
          <p:cNvPr id="20483" name="Заголовок 1">
            <a:extLst>
              <a:ext uri="{FF2B5EF4-FFF2-40B4-BE49-F238E27FC236}">
                <a16:creationId xmlns:a16="http://schemas.microsoft.com/office/drawing/2014/main" id="{083D0117-BD58-41EE-AA5D-5D0BC5EEA3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0613" y="0"/>
            <a:ext cx="11101387" cy="1196975"/>
          </a:xfrm>
        </p:spPr>
        <p:txBody>
          <a:bodyPr anchor="ctr"/>
          <a:lstStyle/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 социсследования.</a:t>
            </a:r>
          </a:p>
        </p:txBody>
      </p:sp>
      <p:pic>
        <p:nvPicPr>
          <p:cNvPr id="20484" name="Picture 2" descr="E:\Типография\2014-02-14\герб3.png">
            <a:extLst>
              <a:ext uri="{FF2B5EF4-FFF2-40B4-BE49-F238E27FC236}">
                <a16:creationId xmlns:a16="http://schemas.microsoft.com/office/drawing/2014/main" id="{C046470F-7A60-450D-901E-7CDC4C1F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7CC28B-F568-459D-8D01-089AEC2A96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2463" y="1412875"/>
            <a:ext cx="10845800" cy="16748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indent="0" algn="ctr">
              <a:spcBef>
                <a:spcPct val="0"/>
              </a:spcBef>
              <a:buFontTx/>
              <a:buNone/>
              <a:defRPr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стратегия противодействия распространению ВИЧ-инфекции в области на период до 2020 года и дальнейшую перспективу                                         ( утверждена на комиссии в декабре 2015г.)</a:t>
            </a:r>
          </a:p>
        </p:txBody>
      </p:sp>
      <p:sp>
        <p:nvSpPr>
          <p:cNvPr id="16387" name="Заголовок 1">
            <a:extLst>
              <a:ext uri="{FF2B5EF4-FFF2-40B4-BE49-F238E27FC236}">
                <a16:creationId xmlns:a16="http://schemas.microsoft.com/office/drawing/2014/main" id="{68361170-168D-4D50-AA16-F03EF909A6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0613" y="0"/>
            <a:ext cx="11101387" cy="1196975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alt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 по профилактике ВИЧ-инфекции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39CCD41-D3C3-47AC-B0F3-1A08130A4471}"/>
              </a:ext>
            </a:extLst>
          </p:cNvPr>
          <p:cNvSpPr txBox="1">
            <a:spLocks/>
          </p:cNvSpPr>
          <p:nvPr/>
        </p:nvSpPr>
        <p:spPr bwMode="auto">
          <a:xfrm>
            <a:off x="684213" y="3557588"/>
            <a:ext cx="10814050" cy="11477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90488" algn="ctr" eaLnBrk="1" hangingPunct="1">
              <a:lnSpc>
                <a:spcPct val="90000"/>
              </a:lnSpc>
              <a:defRPr/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</a:rPr>
              <a:t>План первоочередных мероприятий по противодействию распространения ВИЧ-инфекции на 2019-2020гг.</a:t>
            </a:r>
            <a:endParaRPr lang="ru-RU" altLang="ru-RU" sz="240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DAC1D618-0171-4DA1-A330-C13370B753E3}"/>
              </a:ext>
            </a:extLst>
          </p:cNvPr>
          <p:cNvCxnSpPr/>
          <p:nvPr/>
        </p:nvCxnSpPr>
        <p:spPr>
          <a:xfrm>
            <a:off x="6170613" y="3087688"/>
            <a:ext cx="0" cy="4699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42DCBDD-0B59-4A64-9213-8058838D6467}"/>
              </a:ext>
            </a:extLst>
          </p:cNvPr>
          <p:cNvSpPr txBox="1">
            <a:spLocks/>
          </p:cNvSpPr>
          <p:nvPr/>
        </p:nvSpPr>
        <p:spPr bwMode="auto">
          <a:xfrm>
            <a:off x="692150" y="5199063"/>
            <a:ext cx="10660063" cy="11477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90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rPr>
              <a:t>Областная межведомственная комиссия по профилактике ВИЧ-инфекции 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rPr>
              <a:t>Территориальные  межведомственные комиссии</a:t>
            </a:r>
            <a:endParaRPr lang="ru-RU" altLang="ru-RU" sz="240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CC46208-B40A-45CD-84B0-0ED141F489E6}"/>
              </a:ext>
            </a:extLst>
          </p:cNvPr>
          <p:cNvCxnSpPr/>
          <p:nvPr/>
        </p:nvCxnSpPr>
        <p:spPr>
          <a:xfrm>
            <a:off x="6170613" y="4729163"/>
            <a:ext cx="0" cy="4699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2" descr="E:\Типография\2014-02-14\герб3.png">
            <a:extLst>
              <a:ext uri="{FF2B5EF4-FFF2-40B4-BE49-F238E27FC236}">
                <a16:creationId xmlns:a16="http://schemas.microsoft.com/office/drawing/2014/main" id="{17672189-06C9-43FF-B5D4-552AA133A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Organization Chart 7">
            <a:extLst>
              <a:ext uri="{FF2B5EF4-FFF2-40B4-BE49-F238E27FC236}">
                <a16:creationId xmlns:a16="http://schemas.microsoft.com/office/drawing/2014/main" id="{A8699D7D-55AA-433C-BF06-F32F91AFD728}"/>
              </a:ext>
            </a:extLst>
          </p:cNvPr>
          <p:cNvGrpSpPr>
            <a:grpSpLocks/>
          </p:cNvGrpSpPr>
          <p:nvPr/>
        </p:nvGrpSpPr>
        <p:grpSpPr bwMode="auto">
          <a:xfrm>
            <a:off x="119063" y="1196975"/>
            <a:ext cx="11223625" cy="5462588"/>
            <a:chOff x="277" y="884"/>
            <a:chExt cx="2061" cy="2362"/>
          </a:xfrm>
        </p:grpSpPr>
        <p:cxnSp>
          <p:nvCxnSpPr>
            <p:cNvPr id="22533" name="_s1028">
              <a:extLst>
                <a:ext uri="{FF2B5EF4-FFF2-40B4-BE49-F238E27FC236}">
                  <a16:creationId xmlns:a16="http://schemas.microsoft.com/office/drawing/2014/main" id="{79304DFD-3FFE-4EDE-89FF-9B8D7C3F9103}"/>
                </a:ext>
              </a:extLst>
            </p:cNvPr>
            <p:cNvCxnSpPr>
              <a:cxnSpLocks noChangeShapeType="1"/>
              <a:stCxn id="14" idx="3"/>
              <a:endCxn id="5" idx="2"/>
            </p:cNvCxnSpPr>
            <p:nvPr/>
          </p:nvCxnSpPr>
          <p:spPr bwMode="auto">
            <a:xfrm flipV="1">
              <a:off x="1143" y="1257"/>
              <a:ext cx="141" cy="184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4" name="_s1029">
              <a:extLst>
                <a:ext uri="{FF2B5EF4-FFF2-40B4-BE49-F238E27FC236}">
                  <a16:creationId xmlns:a16="http://schemas.microsoft.com/office/drawing/2014/main" id="{CCCB511D-5D41-4181-9B7B-0D5DF1FA137C}"/>
                </a:ext>
              </a:extLst>
            </p:cNvPr>
            <p:cNvCxnSpPr>
              <a:cxnSpLocks noChangeShapeType="1"/>
              <a:stCxn id="22550" idx="1"/>
              <a:endCxn id="5" idx="2"/>
            </p:cNvCxnSpPr>
            <p:nvPr/>
          </p:nvCxnSpPr>
          <p:spPr bwMode="auto">
            <a:xfrm rot="10800000">
              <a:off x="1284" y="1257"/>
              <a:ext cx="54" cy="170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5" name="_s1030">
              <a:extLst>
                <a:ext uri="{FF2B5EF4-FFF2-40B4-BE49-F238E27FC236}">
                  <a16:creationId xmlns:a16="http://schemas.microsoft.com/office/drawing/2014/main" id="{3C1729BF-8736-4B67-9E04-88542B6AD027}"/>
                </a:ext>
              </a:extLst>
            </p:cNvPr>
            <p:cNvCxnSpPr>
              <a:cxnSpLocks noChangeShapeType="1"/>
              <a:stCxn id="12" idx="3"/>
              <a:endCxn id="5" idx="2"/>
            </p:cNvCxnSpPr>
            <p:nvPr/>
          </p:nvCxnSpPr>
          <p:spPr bwMode="auto">
            <a:xfrm flipV="1">
              <a:off x="1142" y="1257"/>
              <a:ext cx="142" cy="141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6" name="_s1031">
              <a:extLst>
                <a:ext uri="{FF2B5EF4-FFF2-40B4-BE49-F238E27FC236}">
                  <a16:creationId xmlns:a16="http://schemas.microsoft.com/office/drawing/2014/main" id="{1611D7B0-412D-4411-8C64-605926FE3C9B}"/>
                </a:ext>
              </a:extLst>
            </p:cNvPr>
            <p:cNvCxnSpPr>
              <a:cxnSpLocks noChangeShapeType="1"/>
              <a:stCxn id="22548" idx="1"/>
              <a:endCxn id="5" idx="2"/>
            </p:cNvCxnSpPr>
            <p:nvPr/>
          </p:nvCxnSpPr>
          <p:spPr bwMode="auto">
            <a:xfrm rot="10800000">
              <a:off x="1284" y="1257"/>
              <a:ext cx="57" cy="126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7" name="_s1032">
              <a:extLst>
                <a:ext uri="{FF2B5EF4-FFF2-40B4-BE49-F238E27FC236}">
                  <a16:creationId xmlns:a16="http://schemas.microsoft.com/office/drawing/2014/main" id="{8B6FEA71-067E-442B-B9BD-567BBFD7E59D}"/>
                </a:ext>
              </a:extLst>
            </p:cNvPr>
            <p:cNvCxnSpPr>
              <a:cxnSpLocks noChangeShapeType="1"/>
              <a:stCxn id="10" idx="3"/>
              <a:endCxn id="5" idx="2"/>
            </p:cNvCxnSpPr>
            <p:nvPr/>
          </p:nvCxnSpPr>
          <p:spPr bwMode="auto">
            <a:xfrm flipV="1">
              <a:off x="1141" y="1257"/>
              <a:ext cx="143" cy="101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8" name="_s1033">
              <a:extLst>
                <a:ext uri="{FF2B5EF4-FFF2-40B4-BE49-F238E27FC236}">
                  <a16:creationId xmlns:a16="http://schemas.microsoft.com/office/drawing/2014/main" id="{92275C32-B556-4F69-89E9-3F058038343C}"/>
                </a:ext>
              </a:extLst>
            </p:cNvPr>
            <p:cNvCxnSpPr>
              <a:cxnSpLocks noChangeShapeType="1"/>
              <a:stCxn id="22546" idx="1"/>
              <a:endCxn id="5" idx="2"/>
            </p:cNvCxnSpPr>
            <p:nvPr/>
          </p:nvCxnSpPr>
          <p:spPr bwMode="auto">
            <a:xfrm rot="10800000">
              <a:off x="1284" y="1257"/>
              <a:ext cx="57" cy="7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9" name="_s1034">
              <a:extLst>
                <a:ext uri="{FF2B5EF4-FFF2-40B4-BE49-F238E27FC236}">
                  <a16:creationId xmlns:a16="http://schemas.microsoft.com/office/drawing/2014/main" id="{CD1931C8-3C95-46A8-8C9A-42EB708093D6}"/>
                </a:ext>
              </a:extLst>
            </p:cNvPr>
            <p:cNvCxnSpPr>
              <a:cxnSpLocks noChangeShapeType="1"/>
              <a:stCxn id="8" idx="3"/>
              <a:endCxn id="5" idx="2"/>
            </p:cNvCxnSpPr>
            <p:nvPr/>
          </p:nvCxnSpPr>
          <p:spPr bwMode="auto">
            <a:xfrm flipV="1">
              <a:off x="1143" y="1257"/>
              <a:ext cx="141" cy="6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0" name="_s1035">
              <a:extLst>
                <a:ext uri="{FF2B5EF4-FFF2-40B4-BE49-F238E27FC236}">
                  <a16:creationId xmlns:a16="http://schemas.microsoft.com/office/drawing/2014/main" id="{D09FAA62-61CF-4AE7-A61C-92893E7C2BB4}"/>
                </a:ext>
              </a:extLst>
            </p:cNvPr>
            <p:cNvCxnSpPr>
              <a:cxnSpLocks noChangeShapeType="1"/>
              <a:stCxn id="22544" idx="1"/>
              <a:endCxn id="5" idx="2"/>
            </p:cNvCxnSpPr>
            <p:nvPr/>
          </p:nvCxnSpPr>
          <p:spPr bwMode="auto">
            <a:xfrm rot="10800000">
              <a:off x="1284" y="1257"/>
              <a:ext cx="62" cy="27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1" name="_s1036">
              <a:extLst>
                <a:ext uri="{FF2B5EF4-FFF2-40B4-BE49-F238E27FC236}">
                  <a16:creationId xmlns:a16="http://schemas.microsoft.com/office/drawing/2014/main" id="{4145D004-CF1C-41B9-AF9A-31E3508E1741}"/>
                </a:ext>
              </a:extLst>
            </p:cNvPr>
            <p:cNvCxnSpPr>
              <a:cxnSpLocks noChangeShapeType="1"/>
              <a:stCxn id="6" idx="3"/>
              <a:endCxn id="5" idx="2"/>
            </p:cNvCxnSpPr>
            <p:nvPr/>
          </p:nvCxnSpPr>
          <p:spPr bwMode="auto">
            <a:xfrm flipV="1">
              <a:off x="1143" y="1257"/>
              <a:ext cx="141" cy="23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_s1037">
              <a:extLst>
                <a:ext uri="{FF2B5EF4-FFF2-40B4-BE49-F238E27FC236}">
                  <a16:creationId xmlns:a16="http://schemas.microsoft.com/office/drawing/2014/main" id="{E4A216B6-F1DD-41D6-835B-422C97ADE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884"/>
              <a:ext cx="1022" cy="3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1" hangingPunct="1">
                <a:defRPr/>
              </a:pPr>
              <a:r>
                <a:rPr lang="ru-RU" altLang="ru-RU" sz="2200" b="1" dirty="0">
                  <a:latin typeface="Tahoma" panose="020B0604030504040204" pitchFamily="34" charset="0"/>
                </a:rPr>
                <a:t>Профилактика ВИЧ/СПИД </a:t>
              </a:r>
            </a:p>
            <a:p>
              <a:pPr algn="ctr" eaLnBrk="1" hangingPunct="1">
                <a:defRPr/>
              </a:pPr>
              <a:r>
                <a:rPr lang="ru-RU" altLang="ru-RU" sz="2200" b="1" dirty="0">
                  <a:latin typeface="Tahoma" panose="020B0604030504040204" pitchFamily="34" charset="0"/>
                </a:rPr>
                <a:t>и гепатитов</a:t>
              </a:r>
            </a:p>
          </p:txBody>
        </p:sp>
        <p:sp>
          <p:nvSpPr>
            <p:cNvPr id="6" name="_s1038">
              <a:extLst>
                <a:ext uri="{FF2B5EF4-FFF2-40B4-BE49-F238E27FC236}">
                  <a16:creationId xmlns:a16="http://schemas.microsoft.com/office/drawing/2014/main" id="{BFE738C7-0E54-42BE-86CC-6FC7E989A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13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1" hangingPunct="1">
                <a:defRPr/>
              </a:pPr>
              <a:r>
                <a:rPr lang="ru-RU" altLang="ru-RU" sz="2000" b="1" dirty="0">
                  <a:latin typeface="Tahoma" panose="020B0604030504040204" pitchFamily="34" charset="0"/>
                </a:rPr>
                <a:t>в сфере труда</a:t>
              </a:r>
            </a:p>
          </p:txBody>
        </p:sp>
        <p:sp>
          <p:nvSpPr>
            <p:cNvPr id="22544" name="_s1039">
              <a:extLst>
                <a:ext uri="{FF2B5EF4-FFF2-40B4-BE49-F238E27FC236}">
                  <a16:creationId xmlns:a16="http://schemas.microsoft.com/office/drawing/2014/main" id="{AAFE9909-FF3D-4A2B-888B-55F46C69C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" y="1319"/>
              <a:ext cx="992" cy="42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latin typeface="Tahoma" panose="020B0604030504040204" pitchFamily="34" charset="0"/>
                </a:rPr>
                <a:t>развитие социального</a:t>
              </a:r>
            </a:p>
            <a:p>
              <a:pPr algn="ctr" eaLnBrk="1" hangingPunct="1"/>
              <a:r>
                <a:rPr lang="ru-RU" altLang="ru-RU" sz="2000" b="1">
                  <a:latin typeface="Tahoma" panose="020B0604030504040204" pitchFamily="34" charset="0"/>
                </a:rPr>
                <a:t> партнерства</a:t>
              </a:r>
              <a:r>
                <a:rPr lang="en-US" altLang="ru-RU" sz="2000" b="1">
                  <a:latin typeface="Tahoma" panose="020B0604030504040204" pitchFamily="34" charset="0"/>
                </a:rPr>
                <a:t> </a:t>
              </a:r>
              <a:r>
                <a:rPr lang="ru-RU" altLang="ru-RU" sz="2000" b="1">
                  <a:latin typeface="Tahoma" panose="020B0604030504040204" pitchFamily="34" charset="0"/>
                </a:rPr>
                <a:t> и межведомственного</a:t>
              </a:r>
            </a:p>
            <a:p>
              <a:pPr algn="ctr" eaLnBrk="1" hangingPunct="1"/>
              <a:r>
                <a:rPr lang="ru-RU" altLang="ru-RU" sz="2000" b="1">
                  <a:latin typeface="Tahoma" panose="020B0604030504040204" pitchFamily="34" charset="0"/>
                </a:rPr>
                <a:t> взаимодействия </a:t>
              </a:r>
            </a:p>
          </p:txBody>
        </p:sp>
        <p:sp>
          <p:nvSpPr>
            <p:cNvPr id="8" name="_s1040">
              <a:extLst>
                <a:ext uri="{FF2B5EF4-FFF2-40B4-BE49-F238E27FC236}">
                  <a16:creationId xmlns:a16="http://schemas.microsoft.com/office/drawing/2014/main" id="{05C53950-1426-4CD8-94D1-FFF95B3AF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172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1" hangingPunct="1">
                <a:defRPr/>
              </a:pPr>
              <a:r>
                <a:rPr lang="ru-RU" altLang="ru-RU" sz="2000" b="1" dirty="0">
                  <a:latin typeface="Tahoma" panose="020B0604030504040204" pitchFamily="34" charset="0"/>
                </a:rPr>
                <a:t>в образовательных</a:t>
              </a:r>
            </a:p>
            <a:p>
              <a:pPr algn="ctr" eaLnBrk="1" hangingPunct="1">
                <a:defRPr/>
              </a:pPr>
              <a:r>
                <a:rPr lang="ru-RU" altLang="ru-RU" sz="2000" b="1" dirty="0">
                  <a:latin typeface="Tahoma" panose="020B0604030504040204" pitchFamily="34" charset="0"/>
                </a:rPr>
                <a:t> учреждениях</a:t>
              </a:r>
            </a:p>
          </p:txBody>
        </p:sp>
        <p:sp>
          <p:nvSpPr>
            <p:cNvPr id="22546" name="_s1041">
              <a:extLst>
                <a:ext uri="{FF2B5EF4-FFF2-40B4-BE49-F238E27FC236}">
                  <a16:creationId xmlns:a16="http://schemas.microsoft.com/office/drawing/2014/main" id="{E05028AA-2846-4128-AC42-04FEF0194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" y="1817"/>
              <a:ext cx="992" cy="4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latin typeface="Tahoma" panose="020B0604030504040204" pitchFamily="34" charset="0"/>
                </a:rPr>
                <a:t>повышение информированности</a:t>
              </a:r>
            </a:p>
            <a:p>
              <a:pPr algn="ctr" eaLnBrk="1" hangingPunct="1"/>
              <a:r>
                <a:rPr lang="ru-RU" altLang="ru-RU" sz="2000" b="1">
                  <a:latin typeface="Tahoma" panose="020B0604030504040204" pitchFamily="34" charset="0"/>
                </a:rPr>
                <a:t> населения через СМИ и </a:t>
              </a:r>
            </a:p>
            <a:p>
              <a:pPr algn="ctr" eaLnBrk="1" hangingPunct="1"/>
              <a:r>
                <a:rPr lang="ru-RU" altLang="ru-RU" sz="2000" b="1">
                  <a:latin typeface="Tahoma" panose="020B0604030504040204" pitchFamily="34" charset="0"/>
                </a:rPr>
                <a:t>массовые акции</a:t>
              </a:r>
            </a:p>
          </p:txBody>
        </p:sp>
        <p:sp>
          <p:nvSpPr>
            <p:cNvPr id="10" name="_s1042">
              <a:extLst>
                <a:ext uri="{FF2B5EF4-FFF2-40B4-BE49-F238E27FC236}">
                  <a16:creationId xmlns:a16="http://schemas.microsoft.com/office/drawing/2014/main" id="{F0D11D39-F973-430B-8309-470E5B9BF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" y="21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1" hangingPunct="1">
                <a:defRPr/>
              </a:pPr>
              <a:r>
                <a:rPr lang="ru-RU" altLang="ru-RU" sz="2000" b="1" dirty="0">
                  <a:latin typeface="Tahoma" panose="020B0604030504040204" pitchFamily="34" charset="0"/>
                </a:rPr>
                <a:t>среди уязвимых и </a:t>
              </a:r>
            </a:p>
            <a:p>
              <a:pPr algn="ctr" eaLnBrk="1" hangingPunct="1">
                <a:defRPr/>
              </a:pPr>
              <a:r>
                <a:rPr lang="ru-RU" altLang="ru-RU" sz="2000" b="1" dirty="0">
                  <a:latin typeface="Tahoma" panose="020B0604030504040204" pitchFamily="34" charset="0"/>
                </a:rPr>
                <a:t>фокус-групп</a:t>
              </a:r>
            </a:p>
          </p:txBody>
        </p:sp>
        <p:sp>
          <p:nvSpPr>
            <p:cNvPr id="22548" name="_s1043">
              <a:extLst>
                <a:ext uri="{FF2B5EF4-FFF2-40B4-BE49-F238E27FC236}">
                  <a16:creationId xmlns:a16="http://schemas.microsoft.com/office/drawing/2014/main" id="{9221B0A2-AA05-4855-B307-680CF5A54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1" y="2338"/>
              <a:ext cx="992" cy="36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latin typeface="Tahoma" panose="020B0604030504040204" pitchFamily="34" charset="0"/>
                </a:rPr>
                <a:t>подготовка волонтеров</a:t>
              </a:r>
            </a:p>
          </p:txBody>
        </p:sp>
        <p:sp>
          <p:nvSpPr>
            <p:cNvPr id="12" name="_s1044">
              <a:extLst>
                <a:ext uri="{FF2B5EF4-FFF2-40B4-BE49-F238E27FC236}">
                  <a16:creationId xmlns:a16="http://schemas.microsoft.com/office/drawing/2014/main" id="{3FF2C065-9D7E-4236-B3D9-E2FE68BBF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" y="25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1" hangingPunct="1">
                <a:defRPr/>
              </a:pPr>
              <a:r>
                <a:rPr lang="ru-RU" altLang="ru-RU" sz="2000" b="1" dirty="0">
                  <a:latin typeface="Tahoma" panose="020B0604030504040204" pitchFamily="34" charset="0"/>
                </a:rPr>
                <a:t>в учреждениях ФСИН</a:t>
              </a:r>
            </a:p>
          </p:txBody>
        </p:sp>
        <p:sp>
          <p:nvSpPr>
            <p:cNvPr id="22550" name="_s1045">
              <a:extLst>
                <a:ext uri="{FF2B5EF4-FFF2-40B4-BE49-F238E27FC236}">
                  <a16:creationId xmlns:a16="http://schemas.microsoft.com/office/drawing/2014/main" id="{508ED093-E81A-448B-8BAE-4D331FA00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779"/>
              <a:ext cx="992" cy="35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latin typeface="Tahoma" panose="020B0604030504040204" pitchFamily="34" charset="0"/>
                </a:rPr>
                <a:t>профилактика </a:t>
              </a:r>
            </a:p>
            <a:p>
              <a:pPr algn="ctr" eaLnBrk="1" hangingPunct="1"/>
              <a:r>
                <a:rPr lang="ru-RU" altLang="ru-RU" sz="2000" b="1">
                  <a:latin typeface="Tahoma" panose="020B0604030504040204" pitchFamily="34" charset="0"/>
                </a:rPr>
                <a:t>«вертикального пути»</a:t>
              </a:r>
            </a:p>
          </p:txBody>
        </p:sp>
        <p:sp>
          <p:nvSpPr>
            <p:cNvPr id="14" name="_s1046">
              <a:extLst>
                <a:ext uri="{FF2B5EF4-FFF2-40B4-BE49-F238E27FC236}">
                  <a16:creationId xmlns:a16="http://schemas.microsoft.com/office/drawing/2014/main" id="{5534B29D-0D70-446D-874E-B945C41B6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295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99CC"/>
              </a:extrusionClr>
              <a:contourClr>
                <a:srgbClr val="0099CC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1" hangingPunct="1">
                <a:defRPr/>
              </a:pPr>
              <a:r>
                <a:rPr lang="ru-RU" altLang="ru-RU" sz="2000" b="1" dirty="0">
                  <a:latin typeface="Tahoma" panose="020B0604030504040204" pitchFamily="34" charset="0"/>
                </a:rPr>
                <a:t>среди иностранных </a:t>
              </a:r>
            </a:p>
            <a:p>
              <a:pPr algn="ctr" eaLnBrk="1" hangingPunct="1">
                <a:defRPr/>
              </a:pPr>
              <a:r>
                <a:rPr lang="ru-RU" altLang="ru-RU" sz="2000" b="1" dirty="0">
                  <a:latin typeface="Tahoma" panose="020B0604030504040204" pitchFamily="34" charset="0"/>
                </a:rPr>
                <a:t>граждан, мигрантов </a:t>
              </a:r>
            </a:p>
          </p:txBody>
        </p:sp>
      </p:grp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C650A25-7FAF-4686-B28C-56448CEC173D}"/>
              </a:ext>
            </a:extLst>
          </p:cNvPr>
          <p:cNvSpPr txBox="1">
            <a:spLocks/>
          </p:cNvSpPr>
          <p:nvPr/>
        </p:nvSpPr>
        <p:spPr bwMode="auto">
          <a:xfrm>
            <a:off x="1200150" y="0"/>
            <a:ext cx="109918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профилактической работы</a:t>
            </a:r>
          </a:p>
        </p:txBody>
      </p:sp>
      <p:pic>
        <p:nvPicPr>
          <p:cNvPr id="22532" name="Picture 2" descr="E:\Типография\2014-02-14\герб3.png">
            <a:extLst>
              <a:ext uri="{FF2B5EF4-FFF2-40B4-BE49-F238E27FC236}">
                <a16:creationId xmlns:a16="http://schemas.microsoft.com/office/drawing/2014/main" id="{70D93B6E-3401-45C7-9764-BE6592D74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Типография\2014-02-14\герб3.png">
            <a:extLst>
              <a:ext uri="{FF2B5EF4-FFF2-40B4-BE49-F238E27FC236}">
                <a16:creationId xmlns:a16="http://schemas.microsoft.com/office/drawing/2014/main" id="{BF73856F-8212-4380-AFA3-B4053C67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3" name="Object 56">
            <a:extLst>
              <a:ext uri="{FF2B5EF4-FFF2-40B4-BE49-F238E27FC236}">
                <a16:creationId xmlns:a16="http://schemas.microsoft.com/office/drawing/2014/main" id="{E2903CC5-9BF6-414C-B100-1FA0669F8638}"/>
              </a:ext>
            </a:extLst>
          </p:cNvPr>
          <p:cNvGraphicFramePr>
            <a:graphicFrameLocks/>
          </p:cNvGraphicFramePr>
          <p:nvPr/>
        </p:nvGraphicFramePr>
        <p:xfrm>
          <a:off x="1220788" y="1690688"/>
          <a:ext cx="935355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Лист" r:id="rId4" imgW="9362970" imgH="4819599" progId="Excel.Sheet.8">
                  <p:embed/>
                </p:oleObj>
              </mc:Choice>
              <mc:Fallback>
                <p:oleObj name="Лист" r:id="rId4" imgW="9362970" imgH="4819599" progId="Excel.Sheet.8">
                  <p:embed/>
                  <p:pic>
                    <p:nvPicPr>
                      <p:cNvPr id="0" name="Object 5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690688"/>
                        <a:ext cx="9353550" cy="481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Прямоугольник 15">
            <a:extLst>
              <a:ext uri="{FF2B5EF4-FFF2-40B4-BE49-F238E27FC236}">
                <a16:creationId xmlns:a16="http://schemas.microsoft.com/office/drawing/2014/main" id="{143D1302-1E06-4F66-8552-9076B2C58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88" y="1341438"/>
            <a:ext cx="2708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тыс. населения) </a:t>
            </a:r>
            <a:endParaRPr lang="ru-RU" altLang="ru-RU" b="1">
              <a:latin typeface="Corbel" panose="020B0503020204020204" pitchFamily="34" charset="0"/>
            </a:endParaRPr>
          </a:p>
        </p:txBody>
      </p:sp>
      <p:sp>
        <p:nvSpPr>
          <p:cNvPr id="2052" name="Rectangle 6">
            <a:extLst>
              <a:ext uri="{FF2B5EF4-FFF2-40B4-BE49-F238E27FC236}">
                <a16:creationId xmlns:a16="http://schemas.microsoft.com/office/drawing/2014/main" id="{E0C244EE-AA76-48E0-B736-DDE793C476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20788" y="0"/>
            <a:ext cx="10971212" cy="1196975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Поражённость ВИЧ – инфекцией в Оренбургской области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>
            <a:extLst>
              <a:ext uri="{FF2B5EF4-FFF2-40B4-BE49-F238E27FC236}">
                <a16:creationId xmlns:a16="http://schemas.microsoft.com/office/drawing/2014/main" id="{D32557FA-9839-412F-A5BC-89E603C5F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13" y="1773238"/>
            <a:ext cx="11518900" cy="4105275"/>
          </a:xfrm>
        </p:spPr>
        <p:txBody>
          <a:bodyPr/>
          <a:lstStyle/>
          <a:p>
            <a:pPr marL="204788" indent="-204788" algn="just">
              <a:spcBef>
                <a:spcPts val="1800"/>
              </a:spcBef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профилактики ВИЧ - инфекции в трудовых коллективах в рамках Генерального трехстороннего соглашения. </a:t>
            </a:r>
          </a:p>
          <a:p>
            <a:pPr marL="204788" indent="-204788" algn="just">
              <a:spcBef>
                <a:spcPts val="1800"/>
              </a:spcBef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тестирования на ВИЧ  и информирования населения с  использованием  наиболее востребованных коммуникаций.</a:t>
            </a:r>
          </a:p>
          <a:p>
            <a:pPr marL="204788" indent="-204788" algn="just">
              <a:spcBef>
                <a:spcPts val="1800"/>
              </a:spcBef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социально ориентированных некоммерческих организаций к работе с труднодоступными для медицинских организаций группами населения.</a:t>
            </a:r>
          </a:p>
          <a:p>
            <a:pPr marL="204788" indent="-204788">
              <a:spcBef>
                <a:spcPts val="1800"/>
              </a:spcBef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охвата лечением ВИЧ - инфицированных в учреждениях УФСИН.</a:t>
            </a:r>
          </a:p>
          <a:p>
            <a:pPr marL="204788" indent="-204788" algn="just" eaLnBrk="1" hangingPunct="1">
              <a:spcBef>
                <a:spcPct val="0"/>
              </a:spcBef>
              <a:spcAft>
                <a:spcPts val="1200"/>
              </a:spcAft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Заголовок 1">
            <a:extLst>
              <a:ext uri="{FF2B5EF4-FFF2-40B4-BE49-F238E27FC236}">
                <a16:creationId xmlns:a16="http://schemas.microsoft.com/office/drawing/2014/main" id="{20FFA08D-8E7A-4B61-BFFC-8D0A38B7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13" y="0"/>
            <a:ext cx="11101387" cy="1196975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alt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 </a:t>
            </a:r>
            <a:r>
              <a:rPr 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противодействия распространения ВИЧ – инфекции на территории Оренбургской области</a:t>
            </a:r>
            <a:endParaRPr lang="ru-RU" altLang="ru-RU" sz="28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556" name="Picture 2" descr="E:\Типография\2014-02-14\герб3.png">
            <a:extLst>
              <a:ext uri="{FF2B5EF4-FFF2-40B4-BE49-F238E27FC236}">
                <a16:creationId xmlns:a16="http://schemas.microsoft.com/office/drawing/2014/main" id="{B0E18B8A-FDDB-4521-88DB-0E96C3E6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1">
            <a:extLst>
              <a:ext uri="{FF2B5EF4-FFF2-40B4-BE49-F238E27FC236}">
                <a16:creationId xmlns:a16="http://schemas.microsoft.com/office/drawing/2014/main" id="{27074709-2ED1-40BE-87C6-74F25BE84B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95550" y="2781300"/>
            <a:ext cx="7408863" cy="25876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33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30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!</a:t>
            </a:r>
          </a:p>
        </p:txBody>
      </p:sp>
      <p:pic>
        <p:nvPicPr>
          <p:cNvPr id="24579" name="Рисунок 1">
            <a:extLst>
              <a:ext uri="{FF2B5EF4-FFF2-40B4-BE49-F238E27FC236}">
                <a16:creationId xmlns:a16="http://schemas.microsoft.com/office/drawing/2014/main" id="{FECF7EAB-5316-4286-90FD-0C26FA04A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38" y="5888038"/>
            <a:ext cx="225901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E:\Типография\2014-02-14\герб3.png">
            <a:extLst>
              <a:ext uri="{FF2B5EF4-FFF2-40B4-BE49-F238E27FC236}">
                <a16:creationId xmlns:a16="http://schemas.microsoft.com/office/drawing/2014/main" id="{9597EEE3-E67B-4896-9433-29FE2E4A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15888"/>
            <a:ext cx="7064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Типография\2014-02-14\герб3.png">
            <a:extLst>
              <a:ext uri="{FF2B5EF4-FFF2-40B4-BE49-F238E27FC236}">
                <a16:creationId xmlns:a16="http://schemas.microsoft.com/office/drawing/2014/main" id="{48A03094-0420-48E8-916A-D1536A45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>
            <a:extLst>
              <a:ext uri="{FF2B5EF4-FFF2-40B4-BE49-F238E27FC236}">
                <a16:creationId xmlns:a16="http://schemas.microsoft.com/office/drawing/2014/main" id="{98E1F457-5E17-42DF-A2DE-57F0F36389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20788" y="0"/>
            <a:ext cx="10971212" cy="1196975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Рейтинг территорий по пораженности ВИЧ-инфекцией </a:t>
            </a:r>
            <a:br>
              <a:rPr 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(на 01.01.2020г.)</a:t>
            </a:r>
          </a:p>
        </p:txBody>
      </p:sp>
      <p:graphicFrame>
        <p:nvGraphicFramePr>
          <p:cNvPr id="6148" name="Диаграмма 4">
            <a:extLst>
              <a:ext uri="{FF2B5EF4-FFF2-40B4-BE49-F238E27FC236}">
                <a16:creationId xmlns:a16="http://schemas.microsoft.com/office/drawing/2014/main" id="{03E0EA61-5342-4022-97A1-2FB5631B837C}"/>
              </a:ext>
            </a:extLst>
          </p:cNvPr>
          <p:cNvGraphicFramePr>
            <a:graphicFrameLocks/>
          </p:cNvGraphicFramePr>
          <p:nvPr/>
        </p:nvGraphicFramePr>
        <p:xfrm>
          <a:off x="407988" y="1471613"/>
          <a:ext cx="9140825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4" imgW="9144793" imgH="6011177" progId="Excel.Chart.8">
                  <p:embed/>
                </p:oleObj>
              </mc:Choice>
              <mc:Fallback>
                <p:oleObj r:id="rId4" imgW="9144793" imgH="6011177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471613"/>
                        <a:ext cx="9140825" cy="601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Прямоугольник 15">
            <a:extLst>
              <a:ext uri="{FF2B5EF4-FFF2-40B4-BE49-F238E27FC236}">
                <a16:creationId xmlns:a16="http://schemas.microsoft.com/office/drawing/2014/main" id="{72691C30-5E96-4E73-825F-EFFD6771E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3" y="1106488"/>
            <a:ext cx="2708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тыс. населения) </a:t>
            </a:r>
            <a:endParaRPr lang="ru-RU" altLang="ru-RU" b="1"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E0A78FB-8CB7-43E9-AE14-DD2627175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0613" y="0"/>
            <a:ext cx="11101387" cy="1306513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alt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Наиболее поражённые ВИЧ – инфекцией территории области</a:t>
            </a:r>
          </a:p>
        </p:txBody>
      </p:sp>
      <p:graphicFrame>
        <p:nvGraphicFramePr>
          <p:cNvPr id="12338" name="Group 50">
            <a:extLst>
              <a:ext uri="{FF2B5EF4-FFF2-40B4-BE49-F238E27FC236}">
                <a16:creationId xmlns:a16="http://schemas.microsoft.com/office/drawing/2014/main" id="{7170C4D4-1C78-4E01-B722-C41B8BF3DB86}"/>
              </a:ext>
            </a:extLst>
          </p:cNvPr>
          <p:cNvGraphicFramePr>
            <a:graphicFrameLocks noGrp="1"/>
          </p:cNvGraphicFramePr>
          <p:nvPr/>
        </p:nvGraphicFramePr>
        <p:xfrm>
          <a:off x="1160463" y="1196975"/>
          <a:ext cx="8724900" cy="5429250"/>
        </p:xfrm>
        <a:graphic>
          <a:graphicData uri="http://schemas.openxmlformats.org/drawingml/2006/table">
            <a:tbl>
              <a:tblPr/>
              <a:tblGrid>
                <a:gridCol w="436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 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населения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19">
                <a:tc>
                  <a:txBody>
                    <a:bodyPr/>
                    <a:lstStyle/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г.Орск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3,0%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00">
                <a:tc>
                  <a:txBody>
                    <a:bodyPr/>
                    <a:lstStyle/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Гай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2,5%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19">
                <a:tc>
                  <a:txBody>
                    <a:bodyPr/>
                    <a:lstStyle/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г.Новотроицк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2,6%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00">
                <a:tc>
                  <a:txBody>
                    <a:bodyPr/>
                    <a:lstStyle/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г.Оренбург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,4%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919">
                <a:tc>
                  <a:txBody>
                    <a:bodyPr/>
                    <a:lstStyle/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г.Медногорск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,5%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00">
                <a:tc>
                  <a:txBody>
                    <a:bodyPr/>
                    <a:lstStyle/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Ясненский район</a:t>
                      </a: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1,1%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19"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Новоорский район</a:t>
                      </a: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1,1%</a:t>
                      </a: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919">
                <a:tc>
                  <a:txBody>
                    <a:bodyPr/>
                    <a:lstStyle/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Домбаровский район</a:t>
                      </a: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1,0%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300">
                <a:tc>
                  <a:txBody>
                    <a:bodyPr/>
                    <a:lstStyle/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Кваркенский район</a:t>
                      </a: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1,0%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919">
                <a:tc>
                  <a:txBody>
                    <a:bodyPr/>
                    <a:lstStyle/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Светлинский район</a:t>
                      </a: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1,0%</a:t>
                      </a: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206"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4919">
                <a:tc>
                  <a:txBody>
                    <a:bodyPr/>
                    <a:lstStyle/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1,2%</a:t>
                      </a:r>
                      <a:endParaRPr kumimoji="0" lang="ru-RU" alt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75" marB="342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215" name="Picture 2" descr="E:\Типография\2014-02-14\герб3.png">
            <a:extLst>
              <a:ext uri="{FF2B5EF4-FFF2-40B4-BE49-F238E27FC236}">
                <a16:creationId xmlns:a16="http://schemas.microsoft.com/office/drawing/2014/main" id="{E5CAB6C1-5B76-4651-84FF-DC84FC8C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Типография\2014-02-14\герб3.png">
            <a:extLst>
              <a:ext uri="{FF2B5EF4-FFF2-40B4-BE49-F238E27FC236}">
                <a16:creationId xmlns:a16="http://schemas.microsoft.com/office/drawing/2014/main" id="{C5D40215-3759-4070-B88D-2741466EB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>
            <a:extLst>
              <a:ext uri="{FF2B5EF4-FFF2-40B4-BE49-F238E27FC236}">
                <a16:creationId xmlns:a16="http://schemas.microsoft.com/office/drawing/2014/main" id="{0BB94501-512E-4F1D-90AF-28CABA57D9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20788" y="0"/>
            <a:ext cx="10971212" cy="1196975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Рейтинг территорий по первичной </a:t>
            </a:r>
            <a:br>
              <a:rPr 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заболеваемости ВИЧ-инфекцией в 2019 году</a:t>
            </a:r>
          </a:p>
        </p:txBody>
      </p:sp>
      <p:graphicFrame>
        <p:nvGraphicFramePr>
          <p:cNvPr id="8196" name="Диаграмма 4">
            <a:extLst>
              <a:ext uri="{FF2B5EF4-FFF2-40B4-BE49-F238E27FC236}">
                <a16:creationId xmlns:a16="http://schemas.microsoft.com/office/drawing/2014/main" id="{A385427A-C132-4D5B-B71B-EAD3E310B336}"/>
              </a:ext>
            </a:extLst>
          </p:cNvPr>
          <p:cNvGraphicFramePr>
            <a:graphicFrameLocks/>
          </p:cNvGraphicFramePr>
          <p:nvPr/>
        </p:nvGraphicFramePr>
        <p:xfrm>
          <a:off x="265113" y="1306513"/>
          <a:ext cx="9140825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5" imgW="9144793" imgH="6011177" progId="Excel.Chart.8">
                  <p:embed/>
                </p:oleObj>
              </mc:Choice>
              <mc:Fallback>
                <p:oleObj r:id="rId5" imgW="9144793" imgH="6011177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1306513"/>
                        <a:ext cx="9140825" cy="601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Прямоугольник 15">
            <a:extLst>
              <a:ext uri="{FF2B5EF4-FFF2-40B4-BE49-F238E27FC236}">
                <a16:creationId xmlns:a16="http://schemas.microsoft.com/office/drawing/2014/main" id="{AC5E339C-29EA-49E1-A732-88F9E8EB1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3" y="1106488"/>
            <a:ext cx="2708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тыс. населения) </a:t>
            </a:r>
            <a:endParaRPr lang="ru-RU" altLang="ru-RU" b="1"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59D2C6AA-A2FE-4D8C-9022-D00B1AD2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13" y="11113"/>
            <a:ext cx="11101387" cy="1196975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alt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Гендерная структура впервые выявленных </a:t>
            </a:r>
            <a:br>
              <a:rPr lang="en-US" alt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ВИЧ – инфицированных по годам </a:t>
            </a:r>
          </a:p>
        </p:txBody>
      </p:sp>
      <p:graphicFrame>
        <p:nvGraphicFramePr>
          <p:cNvPr id="9219" name="Диаграмма 3">
            <a:extLst>
              <a:ext uri="{FF2B5EF4-FFF2-40B4-BE49-F238E27FC236}">
                <a16:creationId xmlns:a16="http://schemas.microsoft.com/office/drawing/2014/main" id="{F5B1F8DC-C0C5-4EC0-9221-4E2BE22A530B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1631950" y="2060575"/>
          <a:ext cx="9372600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3" imgW="9370364" imgH="4230991" progId="Excel.Chart.8">
                  <p:embed/>
                </p:oleObj>
              </mc:Choice>
              <mc:Fallback>
                <p:oleObj r:id="rId3" imgW="9370364" imgH="4230991" progId="Excel.Chart.8">
                  <p:embed/>
                  <p:pic>
                    <p:nvPicPr>
                      <p:cNvPr id="0" name="Диаграмма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2060575"/>
                        <a:ext cx="9372600" cy="422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Прямоугольник 1">
            <a:extLst>
              <a:ext uri="{FF2B5EF4-FFF2-40B4-BE49-F238E27FC236}">
                <a16:creationId xmlns:a16="http://schemas.microsoft.com/office/drawing/2014/main" id="{4CCF2B7B-711C-4F6B-A4F0-96F1B3880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4150" y="1116013"/>
            <a:ext cx="175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(в процента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000" b="1">
              <a:latin typeface="Corbel" panose="020B0503020204020204" pitchFamily="34" charset="0"/>
            </a:endParaRPr>
          </a:p>
        </p:txBody>
      </p:sp>
      <p:pic>
        <p:nvPicPr>
          <p:cNvPr id="9221" name="Picture 2" descr="E:\Типография\2014-02-14\герб3.png">
            <a:extLst>
              <a:ext uri="{FF2B5EF4-FFF2-40B4-BE49-F238E27FC236}">
                <a16:creationId xmlns:a16="http://schemas.microsoft.com/office/drawing/2014/main" id="{12162F10-7EE4-411A-BB5D-4001EF26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490EA74B-5363-4AC4-989D-4AE566DBE0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90613" y="0"/>
            <a:ext cx="11101387" cy="1196975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Возрастная структура впервые выявленных </a:t>
            </a:r>
            <a:br>
              <a:rPr lang="en-US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ВИЧ - инфицированных по годам</a:t>
            </a:r>
          </a:p>
        </p:txBody>
      </p:sp>
      <p:graphicFrame>
        <p:nvGraphicFramePr>
          <p:cNvPr id="10243" name="Object 2">
            <a:extLst>
              <a:ext uri="{FF2B5EF4-FFF2-40B4-BE49-F238E27FC236}">
                <a16:creationId xmlns:a16="http://schemas.microsoft.com/office/drawing/2014/main" id="{CE905CCE-8C4C-4CD9-A287-EB2F33B35380}"/>
              </a:ext>
            </a:extLst>
          </p:cNvPr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271588" y="1527175"/>
          <a:ext cx="9648825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3" imgW="9644708" imgH="5108891" progId="Excel.Chart.8">
                  <p:embed/>
                </p:oleObj>
              </mc:Choice>
              <mc:Fallback>
                <p:oleObj r:id="rId3" imgW="9644708" imgH="5108891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1527175"/>
                        <a:ext cx="9648825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 descr="E:\Типография\2014-02-14\герб3.png">
            <a:extLst>
              <a:ext uri="{FF2B5EF4-FFF2-40B4-BE49-F238E27FC236}">
                <a16:creationId xmlns:a16="http://schemas.microsoft.com/office/drawing/2014/main" id="{1B335D9E-8032-4050-BCB8-8FF8B99C9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AF6A6983-833C-4038-A084-E84DC09187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90613" y="0"/>
            <a:ext cx="11101387" cy="1196975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sz="2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Социальная структура впервые выявленных ВИЧ - инфицированных по годам</a:t>
            </a:r>
          </a:p>
        </p:txBody>
      </p:sp>
      <p:graphicFrame>
        <p:nvGraphicFramePr>
          <p:cNvPr id="11267" name="Object 2">
            <a:extLst>
              <a:ext uri="{FF2B5EF4-FFF2-40B4-BE49-F238E27FC236}">
                <a16:creationId xmlns:a16="http://schemas.microsoft.com/office/drawing/2014/main" id="{636C0CE0-257E-43D7-B60F-C55C4126AEBB}"/>
              </a:ext>
            </a:extLst>
          </p:cNvPr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703388" y="1381125"/>
          <a:ext cx="9648825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3" imgW="9650804" imgH="5206435" progId="Excel.Chart.8">
                  <p:embed/>
                </p:oleObj>
              </mc:Choice>
              <mc:Fallback>
                <p:oleObj r:id="rId3" imgW="9650804" imgH="5206435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381125"/>
                        <a:ext cx="9648825" cy="520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2" descr="E:\Типография\2014-02-14\герб3.png">
            <a:extLst>
              <a:ext uri="{FF2B5EF4-FFF2-40B4-BE49-F238E27FC236}">
                <a16:creationId xmlns:a16="http://schemas.microsoft.com/office/drawing/2014/main" id="{3C023C15-C363-4A44-BE57-A68CC2549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0">
            <a:extLst>
              <a:ext uri="{FF2B5EF4-FFF2-40B4-BE49-F238E27FC236}">
                <a16:creationId xmlns:a16="http://schemas.microsoft.com/office/drawing/2014/main" id="{9EB6D1CE-82B6-410A-BA50-3C2253C6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0"/>
            <a:ext cx="111013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путей передачи ВИЧ-инфекции</a:t>
            </a:r>
          </a:p>
        </p:txBody>
      </p:sp>
      <p:graphicFrame>
        <p:nvGraphicFramePr>
          <p:cNvPr id="12291" name="Объект 4">
            <a:extLst>
              <a:ext uri="{FF2B5EF4-FFF2-40B4-BE49-F238E27FC236}">
                <a16:creationId xmlns:a16="http://schemas.microsoft.com/office/drawing/2014/main" id="{FF9E4342-C453-4712-915B-E3BD1270CA43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4348163" y="2008188"/>
          <a:ext cx="51816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r:id="rId3" imgW="5182049" imgH="1152244" progId="Excel.Chart.8">
                  <p:embed/>
                </p:oleObj>
              </mc:Choice>
              <mc:Fallback>
                <p:oleObj r:id="rId3" imgW="5182049" imgH="1152244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2008188"/>
                        <a:ext cx="518160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Прямоугольник 6">
            <a:extLst>
              <a:ext uri="{FF2B5EF4-FFF2-40B4-BE49-F238E27FC236}">
                <a16:creationId xmlns:a16="http://schemas.microsoft.com/office/drawing/2014/main" id="{065748D9-AFB0-482C-BF18-242E2F34C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1628775"/>
            <a:ext cx="1004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tx2"/>
                </a:solidFill>
                <a:latin typeface="Arial Black" panose="020B0A04020102020204" pitchFamily="34" charset="0"/>
              </a:rPr>
              <a:t>2019</a:t>
            </a:r>
            <a:endParaRPr lang="ru-RU" altLang="ru-RU" sz="2400">
              <a:latin typeface="Calibri" panose="020F0502020204030204" pitchFamily="34" charset="0"/>
            </a:endParaRPr>
          </a:p>
        </p:txBody>
      </p:sp>
      <p:graphicFrame>
        <p:nvGraphicFramePr>
          <p:cNvPr id="12293" name="Объект 4">
            <a:extLst>
              <a:ext uri="{FF2B5EF4-FFF2-40B4-BE49-F238E27FC236}">
                <a16:creationId xmlns:a16="http://schemas.microsoft.com/office/drawing/2014/main" id="{1A2541B4-E1F9-4DC6-9577-2C65970F7B2A}"/>
              </a:ext>
            </a:extLst>
          </p:cNvPr>
          <p:cNvGraphicFramePr>
            <a:graphicFrameLocks/>
          </p:cNvGraphicFramePr>
          <p:nvPr/>
        </p:nvGraphicFramePr>
        <p:xfrm>
          <a:off x="2308225" y="3895725"/>
          <a:ext cx="9237663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r:id="rId5" imgW="9236240" imgH="2042337" progId="Excel.Chart.8">
                  <p:embed/>
                </p:oleObj>
              </mc:Choice>
              <mc:Fallback>
                <p:oleObj r:id="rId5" imgW="9236240" imgH="2042337" progId="Excel.Char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3895725"/>
                        <a:ext cx="9237663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Объект 4">
            <a:extLst>
              <a:ext uri="{FF2B5EF4-FFF2-40B4-BE49-F238E27FC236}">
                <a16:creationId xmlns:a16="http://schemas.microsoft.com/office/drawing/2014/main" id="{A1745B98-84EA-430F-89D0-4CB048BF5B2D}"/>
              </a:ext>
            </a:extLst>
          </p:cNvPr>
          <p:cNvGraphicFramePr>
            <a:graphicFrameLocks/>
          </p:cNvGraphicFramePr>
          <p:nvPr/>
        </p:nvGraphicFramePr>
        <p:xfrm>
          <a:off x="-204788" y="2316163"/>
          <a:ext cx="5026026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r:id="rId7" imgW="5023539" imgH="3127519" progId="Excel.Chart.8">
                  <p:embed/>
                </p:oleObj>
              </mc:Choice>
              <mc:Fallback>
                <p:oleObj r:id="rId7" imgW="5023539" imgH="3127519" progId="Excel.Char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4788" y="2316163"/>
                        <a:ext cx="5026026" cy="312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Box 10">
            <a:extLst>
              <a:ext uri="{FF2B5EF4-FFF2-40B4-BE49-F238E27FC236}">
                <a16:creationId xmlns:a16="http://schemas.microsoft.com/office/drawing/2014/main" id="{A45C258F-890C-46B4-802F-A7983A8A6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148263"/>
            <a:ext cx="35829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г. Бузулук в 2018 г. доля инфицированных парентеральным путем составила – 30,5 %</a:t>
            </a:r>
          </a:p>
        </p:txBody>
      </p:sp>
      <p:pic>
        <p:nvPicPr>
          <p:cNvPr id="12296" name="Picture 2" descr="E:\Типография\2014-02-14\герб3.png">
            <a:extLst>
              <a:ext uri="{FF2B5EF4-FFF2-40B4-BE49-F238E27FC236}">
                <a16:creationId xmlns:a16="http://schemas.microsoft.com/office/drawing/2014/main" id="{011FC8A8-8E0D-4657-8331-1DA7EE9BB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8913"/>
            <a:ext cx="971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7" name="Объект 4">
            <a:extLst>
              <a:ext uri="{FF2B5EF4-FFF2-40B4-BE49-F238E27FC236}">
                <a16:creationId xmlns:a16="http://schemas.microsoft.com/office/drawing/2014/main" id="{F1E69A13-E39B-43E6-8A87-DDDFC00B611C}"/>
              </a:ext>
            </a:extLst>
          </p:cNvPr>
          <p:cNvGraphicFramePr>
            <a:graphicFrameLocks/>
          </p:cNvGraphicFramePr>
          <p:nvPr/>
        </p:nvGraphicFramePr>
        <p:xfrm>
          <a:off x="5789613" y="1365250"/>
          <a:ext cx="9204325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r:id="rId10" imgW="9205758" imgH="2213040" progId="Excel.Chart.8">
                  <p:embed/>
                </p:oleObj>
              </mc:Choice>
              <mc:Fallback>
                <p:oleObj r:id="rId10" imgW="9205758" imgH="2213040" progId="Excel.Char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365250"/>
                        <a:ext cx="9204325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DesignTempla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Широкоэкранный</PresentationFormat>
  <Paragraphs>151</Paragraphs>
  <Slides>21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Corbel</vt:lpstr>
      <vt:lpstr>Calibri</vt:lpstr>
      <vt:lpstr>MS PGothic</vt:lpstr>
      <vt:lpstr>Times New Roman</vt:lpstr>
      <vt:lpstr>Arial Black</vt:lpstr>
      <vt:lpstr>Tahoma</vt:lpstr>
      <vt:lpstr>Courier New</vt:lpstr>
      <vt:lpstr>DesignTemplate</vt:lpstr>
      <vt:lpstr>Лист</vt:lpstr>
      <vt:lpstr>Диаграмма Microsoft Excel</vt:lpstr>
      <vt:lpstr>Презентация PowerPoint</vt:lpstr>
      <vt:lpstr>Поражённость ВИЧ – инфекцией в Оренбургской области</vt:lpstr>
      <vt:lpstr>Рейтинг территорий по пораженности ВИЧ-инфекцией  (на 01.01.2020г.)</vt:lpstr>
      <vt:lpstr>Наиболее поражённые ВИЧ – инфекцией территории области</vt:lpstr>
      <vt:lpstr>Рейтинг территорий по первичной  заболеваемости ВИЧ-инфекцией в 2019 году</vt:lpstr>
      <vt:lpstr>Гендерная структура впервые выявленных  ВИЧ – инфицированных по годам </vt:lpstr>
      <vt:lpstr>Возрастная структура впервые выявленных  ВИЧ - инфицированных по годам</vt:lpstr>
      <vt:lpstr>Социальная структура впервые выявленных ВИЧ - инфицированных по годам</vt:lpstr>
      <vt:lpstr>Презентация PowerPoint</vt:lpstr>
      <vt:lpstr>Презентация PowerPoint</vt:lpstr>
      <vt:lpstr>Стратегия профилактики ВИЧ-инфекции. </vt:lpstr>
      <vt:lpstr>Выполнение целевых показателей  государственной стратегии в Оренбургской области</vt:lpstr>
      <vt:lpstr>Организация тестирования</vt:lpstr>
      <vt:lpstr>Организация тестирования</vt:lpstr>
      <vt:lpstr>Выполнение целевых показателей  государственной стратегии в Оренбургской области </vt:lpstr>
      <vt:lpstr>Результаты   социсследования.</vt:lpstr>
      <vt:lpstr>Результаты   социсследования.</vt:lpstr>
      <vt:lpstr>Работа по профилактике ВИЧ-инфекции</vt:lpstr>
      <vt:lpstr>Презентация PowerPoint</vt:lpstr>
      <vt:lpstr>Задачи противодействия распространения ВИЧ – инфекции на территории Оренбургской области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27</cp:revision>
  <dcterms:modified xsi:type="dcterms:W3CDTF">2020-12-01T05:13:11Z</dcterms:modified>
</cp:coreProperties>
</file>